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9144000"/>
  <p:notesSz cx="6858000" cy="9144000"/>
  <p:embeddedFontLst>
    <p:embeddedFont>
      <p:font typeface="Century Gothic"/>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2" roundtripDataSignature="AMtx7mg7Nzxdo9o861AENPjjHnVudYH53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9F157A-FF65-4CBE-9319-A5223BC593F4}">
  <a:tblStyle styleId="{069F157A-FF65-4CBE-9319-A5223BC593F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4E8E8"/>
          </a:solidFill>
        </a:fill>
      </a:tcStyle>
    </a:wholeTbl>
    <a:band1H>
      <a:tcTxStyle b="off" i="off"/>
      <a:tcStyle>
        <a:fill>
          <a:solidFill>
            <a:srgbClr val="E8CFCF"/>
          </a:solidFill>
        </a:fill>
      </a:tcStyle>
    </a:band1H>
    <a:band2H>
      <a:tcTxStyle b="off" i="off"/>
    </a:band2H>
    <a:band1V>
      <a:tcTxStyle b="off" i="off"/>
      <a:tcStyle>
        <a:fill>
          <a:solidFill>
            <a:srgbClr val="E8CFCF"/>
          </a:solidFill>
        </a:fill>
      </a:tcStyle>
    </a:band1V>
    <a:band2V>
      <a:tcTxStyle b="off" i="off"/>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enturyGothic-italic.fntdata"/><Relationship Id="rId11" Type="http://schemas.openxmlformats.org/officeDocument/2006/relationships/slide" Target="slides/slide5.xml"/><Relationship Id="rId22" Type="http://customschemas.google.com/relationships/presentationmetadata" Target="metadata"/><Relationship Id="rId10" Type="http://schemas.openxmlformats.org/officeDocument/2006/relationships/slide" Target="slides/slide4.xml"/><Relationship Id="rId21" Type="http://schemas.openxmlformats.org/officeDocument/2006/relationships/font" Target="fonts/CenturyGothic-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CenturyGothic-bold.fntdata"/><Relationship Id="rId6" Type="http://schemas.openxmlformats.org/officeDocument/2006/relationships/notesMaster" Target="notesMasters/notesMaster1.xml"/><Relationship Id="rId18" Type="http://schemas.openxmlformats.org/officeDocument/2006/relationships/font" Target="fonts/CenturyGothic-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1681c3bb1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g101681c3bb1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it-IT"/>
              <a:t>A presentation about our project about the monitoring and characterization of EXOr variables also based on LBT data, called exorcism. A project for which I am co-PI together with my colleague Teresa Giannini.</a:t>
            </a:r>
            <a:endParaRPr/>
          </a:p>
        </p:txBody>
      </p:sp>
      <p:sp>
        <p:nvSpPr>
          <p:cNvPr id="71" name="Google Shape;71;g101681c3bb1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160f46edf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10160f46edf_0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2100" lvl="0" marL="457200" rtl="0" algn="l">
              <a:lnSpc>
                <a:spcPct val="100000"/>
              </a:lnSpc>
              <a:spcBef>
                <a:spcPts val="0"/>
              </a:spcBef>
              <a:spcAft>
                <a:spcPts val="0"/>
              </a:spcAft>
              <a:buClr>
                <a:schemeClr val="dk1"/>
              </a:buClr>
              <a:buSzPts val="1000"/>
              <a:buFont typeface="Calibri"/>
              <a:buChar char="●"/>
            </a:pPr>
            <a:r>
              <a:rPr b="1" lang="it-IT" sz="1000"/>
              <a:t>If all YSOs go through eruptive phases, episodic accretion is a possible solutions of the ‘luminosity problem’, i.e. YSOs are</a:t>
            </a:r>
            <a:r>
              <a:rPr b="1" baseline="-25000" lang="it-IT" sz="1000"/>
              <a:t> observed to be on average an or</a:t>
            </a:r>
            <a:r>
              <a:rPr b="1" lang="it-IT" sz="1000"/>
              <a:t>der of magnitude less luminous than expected theoretically (Evans+2008, Dunham+2013)</a:t>
            </a:r>
            <a:endParaRPr b="1" sz="1000"/>
          </a:p>
          <a:p>
            <a:pPr indent="-292100" lvl="0" marL="457200" rtl="0" algn="l">
              <a:lnSpc>
                <a:spcPct val="100000"/>
              </a:lnSpc>
              <a:spcBef>
                <a:spcPts val="0"/>
              </a:spcBef>
              <a:spcAft>
                <a:spcPts val="0"/>
              </a:spcAft>
              <a:buClr>
                <a:schemeClr val="dk1"/>
              </a:buClr>
              <a:buSzPts val="1000"/>
              <a:buFont typeface="Calibri"/>
              <a:buChar char="●"/>
            </a:pPr>
            <a:r>
              <a:rPr b="1" lang="it-IT" sz="1000"/>
              <a:t>Eruptive accretion may contribute to exolain the observed luminosity spread of YSOs (Baraffe+ 2012)</a:t>
            </a:r>
            <a:endParaRPr b="1" sz="1000"/>
          </a:p>
          <a:p>
            <a:pPr indent="-292100" lvl="0" marL="457200" rtl="0" algn="l">
              <a:lnSpc>
                <a:spcPct val="100000"/>
              </a:lnSpc>
              <a:spcBef>
                <a:spcPts val="0"/>
              </a:spcBef>
              <a:spcAft>
                <a:spcPts val="0"/>
              </a:spcAft>
              <a:buClr>
                <a:schemeClr val="dk1"/>
              </a:buClr>
              <a:buSzPts val="1000"/>
              <a:buFont typeface="Calibri"/>
              <a:buChar char="●"/>
            </a:pPr>
            <a:r>
              <a:rPr b="1" lang="it-IT" sz="1000"/>
              <a:t>Outbursts can heavily affect the planet formation process. For example the increased temperatures can temporarily change the locations of the snowlines (Hubbard 2017)</a:t>
            </a:r>
            <a:endParaRPr b="1" sz="1000"/>
          </a:p>
          <a:p>
            <a:pPr indent="0" lvl="0" marL="0" rtl="0" algn="l">
              <a:lnSpc>
                <a:spcPct val="100000"/>
              </a:lnSpc>
              <a:spcBef>
                <a:spcPts val="0"/>
              </a:spcBef>
              <a:spcAft>
                <a:spcPts val="0"/>
              </a:spcAft>
              <a:buSzPts val="1400"/>
              <a:buNone/>
            </a:pPr>
            <a:r>
              <a:t/>
            </a:r>
            <a:endParaRPr/>
          </a:p>
        </p:txBody>
      </p:sp>
      <p:sp>
        <p:nvSpPr>
          <p:cNvPr id="261" name="Google Shape;261;g10160f46edf_0_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160f46edf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10160f46edf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2100" lvl="0" marL="457200" rtl="0" algn="l">
              <a:lnSpc>
                <a:spcPct val="100000"/>
              </a:lnSpc>
              <a:spcBef>
                <a:spcPts val="0"/>
              </a:spcBef>
              <a:spcAft>
                <a:spcPts val="0"/>
              </a:spcAft>
              <a:buClr>
                <a:schemeClr val="dk1"/>
              </a:buClr>
              <a:buSzPts val="1000"/>
              <a:buFont typeface="Calibri"/>
              <a:buChar char="●"/>
            </a:pPr>
            <a:r>
              <a:rPr b="1" lang="it-IT" sz="1000"/>
              <a:t>If all YSOs go through eruptive phases, episodic accretion is a possible solutions of the ‘luminosity problem’, i.e. YSOs are observed to be on average an order of magnitude less luminous than expected theoretically (Evans+2008, Dunham+2013)</a:t>
            </a:r>
            <a:endParaRPr b="1" sz="1000"/>
          </a:p>
          <a:p>
            <a:pPr indent="-292100" lvl="0" marL="457200" rtl="0" algn="l">
              <a:lnSpc>
                <a:spcPct val="100000"/>
              </a:lnSpc>
              <a:spcBef>
                <a:spcPts val="0"/>
              </a:spcBef>
              <a:spcAft>
                <a:spcPts val="0"/>
              </a:spcAft>
              <a:buClr>
                <a:schemeClr val="dk1"/>
              </a:buClr>
              <a:buSzPts val="1000"/>
              <a:buFont typeface="Calibri"/>
              <a:buChar char="●"/>
            </a:pPr>
            <a:r>
              <a:rPr b="1" lang="it-IT" sz="1000"/>
              <a:t>Eruptive accretion may contribute to exolain the observed luminosity spread of YSOs (Baraffe+ 2012)</a:t>
            </a:r>
            <a:endParaRPr b="1" sz="1000"/>
          </a:p>
          <a:p>
            <a:pPr indent="-292100" lvl="0" marL="457200" rtl="0" algn="l">
              <a:lnSpc>
                <a:spcPct val="100000"/>
              </a:lnSpc>
              <a:spcBef>
                <a:spcPts val="0"/>
              </a:spcBef>
              <a:spcAft>
                <a:spcPts val="0"/>
              </a:spcAft>
              <a:buClr>
                <a:schemeClr val="dk1"/>
              </a:buClr>
              <a:buSzPts val="1000"/>
              <a:buFont typeface="Calibri"/>
              <a:buChar char="●"/>
            </a:pPr>
            <a:r>
              <a:rPr b="1" lang="it-IT" sz="1000"/>
              <a:t>Outbursts can heavily affect the planet formation process. For example the increased temperatures can temporarily change the locations of the snowlines (Hubbard 2017)</a:t>
            </a:r>
            <a:endParaRPr b="1" sz="1000"/>
          </a:p>
          <a:p>
            <a:pPr indent="0" lvl="0" marL="0" rtl="0" algn="l">
              <a:lnSpc>
                <a:spcPct val="100000"/>
              </a:lnSpc>
              <a:spcBef>
                <a:spcPts val="0"/>
              </a:spcBef>
              <a:spcAft>
                <a:spcPts val="0"/>
              </a:spcAft>
              <a:buSzPts val="1400"/>
              <a:buNone/>
            </a:pPr>
            <a:r>
              <a:t/>
            </a:r>
            <a:endParaRPr/>
          </a:p>
        </p:txBody>
      </p:sp>
      <p:sp>
        <p:nvSpPr>
          <p:cNvPr id="276" name="Google Shape;276;g10160f46edf_0_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1cd68b24d_0_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g101cd68b24d_0_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it-IT"/>
              <a:t>A highly interesting aspect in YSOs is the evolution of the accretion rate.</a:t>
            </a:r>
            <a:endParaRPr/>
          </a:p>
          <a:p>
            <a:pPr indent="0" lvl="0" marL="0" rtl="0" algn="l">
              <a:lnSpc>
                <a:spcPct val="100000"/>
              </a:lnSpc>
              <a:spcBef>
                <a:spcPts val="0"/>
              </a:spcBef>
              <a:spcAft>
                <a:spcPts val="0"/>
              </a:spcAft>
              <a:buSzPts val="1400"/>
              <a:buNone/>
            </a:pPr>
            <a:r>
              <a:rPr lang="it-IT"/>
              <a:t>After the intial embedded stage where we have the main acc, the objects become visible at optical wavelengths and continue to accrete at lower rates (TT phase). While varability is a defining featire of TTS, some objects display powerful outburst that are interpreted as phases of enhanced accretion, accretion events... </a:t>
            </a:r>
            <a:endParaRPr/>
          </a:p>
          <a:p>
            <a:pPr indent="0" lvl="0" marL="0" rtl="0" algn="l">
              <a:lnSpc>
                <a:spcPct val="100000"/>
              </a:lnSpc>
              <a:spcBef>
                <a:spcPts val="0"/>
              </a:spcBef>
              <a:spcAft>
                <a:spcPts val="0"/>
              </a:spcAft>
              <a:buSzPts val="1400"/>
              <a:buNone/>
            </a:pPr>
            <a:r>
              <a:rPr lang="it-IT"/>
              <a:t>More pwerful and longer (Fuors) and shorter more moderate (Exors). In this scheme there is an evolutionary sequennce n which… howeber this is not clear.</a:t>
            </a:r>
            <a:endParaRPr/>
          </a:p>
          <a:p>
            <a:pPr indent="0" lvl="0" marL="0" rtl="0" algn="l">
              <a:lnSpc>
                <a:spcPct val="100000"/>
              </a:lnSpc>
              <a:spcBef>
                <a:spcPts val="0"/>
              </a:spcBef>
              <a:spcAft>
                <a:spcPts val="0"/>
              </a:spcAft>
              <a:buSzPts val="1400"/>
              <a:buNone/>
            </a:pPr>
            <a:r>
              <a:rPr lang="it-IT"/>
              <a:t>Also important to investigate if similar outbursts are present at earliest stages... </a:t>
            </a:r>
            <a:endParaRPr/>
          </a:p>
        </p:txBody>
      </p:sp>
      <p:sp>
        <p:nvSpPr>
          <p:cNvPr id="88" name="Google Shape;88;g101cd68b24d_0_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160f46edf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10160f46edf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it-IT"/>
              <a:t>A highly interesting aspect in YSOs is the evolution of the accretion rate.</a:t>
            </a:r>
            <a:endParaRPr/>
          </a:p>
          <a:p>
            <a:pPr indent="0" lvl="0" marL="0" rtl="0" algn="l">
              <a:lnSpc>
                <a:spcPct val="100000"/>
              </a:lnSpc>
              <a:spcBef>
                <a:spcPts val="0"/>
              </a:spcBef>
              <a:spcAft>
                <a:spcPts val="0"/>
              </a:spcAft>
              <a:buSzPts val="1400"/>
              <a:buNone/>
            </a:pPr>
            <a:r>
              <a:rPr lang="it-IT"/>
              <a:t>After the intial embedded stage where we have the main acc, the objects become visible at optical wavelengths and continue to accrete at lower rates (TT phase). While varability is a defining featire of TTS, some objects display powerful outburst that are interpreted as phases of enhanced accretion, accretion events... </a:t>
            </a:r>
            <a:endParaRPr/>
          </a:p>
          <a:p>
            <a:pPr indent="0" lvl="0" marL="0" rtl="0" algn="l">
              <a:lnSpc>
                <a:spcPct val="100000"/>
              </a:lnSpc>
              <a:spcBef>
                <a:spcPts val="0"/>
              </a:spcBef>
              <a:spcAft>
                <a:spcPts val="0"/>
              </a:spcAft>
              <a:buSzPts val="1400"/>
              <a:buNone/>
            </a:pPr>
            <a:r>
              <a:rPr lang="it-IT"/>
              <a:t>More pwerful and longer (Fuors) and shorter more moderate (Exors). In this scheme there is an evolutionary sequennce n which… howeber this is not clear.</a:t>
            </a:r>
            <a:endParaRPr/>
          </a:p>
          <a:p>
            <a:pPr indent="0" lvl="0" marL="0" rtl="0" algn="l">
              <a:lnSpc>
                <a:spcPct val="100000"/>
              </a:lnSpc>
              <a:spcBef>
                <a:spcPts val="0"/>
              </a:spcBef>
              <a:spcAft>
                <a:spcPts val="0"/>
              </a:spcAft>
              <a:buSzPts val="1400"/>
              <a:buNone/>
            </a:pPr>
            <a:r>
              <a:rPr lang="it-IT"/>
              <a:t>Also important to investigate if similar outbursts are present at earliest stages... </a:t>
            </a:r>
            <a:endParaRPr/>
          </a:p>
        </p:txBody>
      </p:sp>
      <p:sp>
        <p:nvSpPr>
          <p:cNvPr id="105" name="Google Shape;105;g10160f46edf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92100" lvl="0" marL="457200" rtl="0" algn="l">
              <a:lnSpc>
                <a:spcPct val="100000"/>
              </a:lnSpc>
              <a:spcBef>
                <a:spcPts val="0"/>
              </a:spcBef>
              <a:spcAft>
                <a:spcPts val="0"/>
              </a:spcAft>
              <a:buClr>
                <a:schemeClr val="dk1"/>
              </a:buClr>
              <a:buSzPts val="1000"/>
              <a:buFont typeface="Calibri"/>
              <a:buChar char="●"/>
            </a:pPr>
            <a:r>
              <a:rPr b="1" lang="it-IT" sz="1000"/>
              <a:t>If all YSOs go through eruptive phases, episodic accretion is a possible solutions of the ‘luminosity problem’, i.e. YSOs are observed to be on average an order of magnitude less luminous than expected theoretically (Evans+2008, Dunham+2013)</a:t>
            </a:r>
            <a:endParaRPr b="1" sz="1000"/>
          </a:p>
          <a:p>
            <a:pPr indent="-292100" lvl="0" marL="457200" rtl="0" algn="l">
              <a:lnSpc>
                <a:spcPct val="100000"/>
              </a:lnSpc>
              <a:spcBef>
                <a:spcPts val="0"/>
              </a:spcBef>
              <a:spcAft>
                <a:spcPts val="0"/>
              </a:spcAft>
              <a:buClr>
                <a:schemeClr val="dk1"/>
              </a:buClr>
              <a:buSzPts val="1000"/>
              <a:buFont typeface="Calibri"/>
              <a:buChar char="●"/>
            </a:pPr>
            <a:r>
              <a:rPr b="1" lang="it-IT" sz="1000"/>
              <a:t>Eruptive accretion may contribute to exolain the observed luminosity spread of YSOs (Baraffe+ 2012)</a:t>
            </a:r>
            <a:endParaRPr b="1" sz="1000"/>
          </a:p>
          <a:p>
            <a:pPr indent="-292100" lvl="0" marL="457200" rtl="0" algn="l">
              <a:lnSpc>
                <a:spcPct val="100000"/>
              </a:lnSpc>
              <a:spcBef>
                <a:spcPts val="0"/>
              </a:spcBef>
              <a:spcAft>
                <a:spcPts val="0"/>
              </a:spcAft>
              <a:buClr>
                <a:schemeClr val="dk1"/>
              </a:buClr>
              <a:buSzPts val="1000"/>
              <a:buFont typeface="Calibri"/>
              <a:buChar char="●"/>
            </a:pPr>
            <a:r>
              <a:rPr b="1" lang="it-IT" sz="1000"/>
              <a:t>Outbursts can heavily affect the planet formation process. For example the increased temperatures can temporarily change the locations of the snowlines (Hubbard 2017)</a:t>
            </a:r>
            <a:endParaRPr b="1" sz="1000"/>
          </a:p>
          <a:p>
            <a:pPr indent="0" lvl="0" marL="0" rtl="0" algn="l">
              <a:lnSpc>
                <a:spcPct val="100000"/>
              </a:lnSpc>
              <a:spcBef>
                <a:spcPts val="0"/>
              </a:spcBef>
              <a:spcAft>
                <a:spcPts val="0"/>
              </a:spcAft>
              <a:buSzPts val="1400"/>
              <a:buNone/>
            </a:pPr>
            <a:r>
              <a:t/>
            </a:r>
            <a:endParaRPr/>
          </a:p>
        </p:txBody>
      </p:sp>
      <p:sp>
        <p:nvSpPr>
          <p:cNvPr id="127" name="Google Shape;12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d17a628fc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d17a628fc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11d17a628fc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it-I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d17a628fc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d17a628fc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11d17a628fc_0_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d17a628fc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d17a628fc_0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1d17a628fc_0_1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it-I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5545eaebc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5545eaebc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135545eaebc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it-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160f46edf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10160f46edf_0_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2100" lvl="0" marL="457200" rtl="0" algn="l">
              <a:lnSpc>
                <a:spcPct val="100000"/>
              </a:lnSpc>
              <a:spcBef>
                <a:spcPts val="0"/>
              </a:spcBef>
              <a:spcAft>
                <a:spcPts val="0"/>
              </a:spcAft>
              <a:buClr>
                <a:schemeClr val="dk1"/>
              </a:buClr>
              <a:buSzPts val="1000"/>
              <a:buFont typeface="Calibri"/>
              <a:buChar char="●"/>
            </a:pPr>
            <a:r>
              <a:rPr b="1" lang="it-IT" sz="1000"/>
              <a:t>If all YSOs go through eruptive phases, episodic accretion is a possible solutions of the ‘luminosity problem’, i.e. YSOs are observed to be on average an order of magnitude less luminous than expected theoretically (Evans+2008, Dunham+2013)</a:t>
            </a:r>
            <a:endParaRPr b="1" sz="1000"/>
          </a:p>
          <a:p>
            <a:pPr indent="-292100" lvl="0" marL="457200" rtl="0" algn="l">
              <a:lnSpc>
                <a:spcPct val="100000"/>
              </a:lnSpc>
              <a:spcBef>
                <a:spcPts val="0"/>
              </a:spcBef>
              <a:spcAft>
                <a:spcPts val="0"/>
              </a:spcAft>
              <a:buClr>
                <a:schemeClr val="dk1"/>
              </a:buClr>
              <a:buSzPts val="1000"/>
              <a:buFont typeface="Calibri"/>
              <a:buChar char="●"/>
            </a:pPr>
            <a:r>
              <a:rPr b="1" lang="it-IT" sz="1000"/>
              <a:t>Eruptive accretion may contribute to exolain the observed luminosity spread of YSOs (Baraffe+ 2012)</a:t>
            </a:r>
            <a:endParaRPr b="1" sz="1000"/>
          </a:p>
          <a:p>
            <a:pPr indent="-292100" lvl="0" marL="457200" rtl="0" algn="l">
              <a:lnSpc>
                <a:spcPct val="100000"/>
              </a:lnSpc>
              <a:spcBef>
                <a:spcPts val="0"/>
              </a:spcBef>
              <a:spcAft>
                <a:spcPts val="0"/>
              </a:spcAft>
              <a:buClr>
                <a:schemeClr val="dk1"/>
              </a:buClr>
              <a:buSzPts val="1000"/>
              <a:buFont typeface="Calibri"/>
              <a:buChar char="●"/>
            </a:pPr>
            <a:r>
              <a:rPr b="1" lang="it-IT" sz="1000"/>
              <a:t>Outbursts can heavily affect the planet formation process. For example the increased temperatures can temporarily change the locations of the snowlines (Hubbard 2017)</a:t>
            </a:r>
            <a:endParaRPr b="1" sz="1000"/>
          </a:p>
          <a:p>
            <a:pPr indent="0" lvl="0" marL="0" rtl="0" algn="l">
              <a:lnSpc>
                <a:spcPct val="100000"/>
              </a:lnSpc>
              <a:spcBef>
                <a:spcPts val="0"/>
              </a:spcBef>
              <a:spcAft>
                <a:spcPts val="0"/>
              </a:spcAft>
              <a:buSzPts val="1400"/>
              <a:buNone/>
            </a:pPr>
            <a:r>
              <a:t/>
            </a:r>
            <a:endParaRPr/>
          </a:p>
        </p:txBody>
      </p:sp>
      <p:sp>
        <p:nvSpPr>
          <p:cNvPr id="224" name="Google Shape;224;g10160f46edf_0_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3" name="Shape 13"/>
        <p:cNvGrpSpPr/>
        <p:nvPr/>
      </p:nvGrpSpPr>
      <p:grpSpPr>
        <a:xfrm>
          <a:off x="0" y="0"/>
          <a:ext cx="0" cy="0"/>
          <a:chOff x="0" y="0"/>
          <a:chExt cx="0" cy="0"/>
        </a:xfrm>
      </p:grpSpPr>
      <p:sp>
        <p:nvSpPr>
          <p:cNvPr id="14" name="Google Shape;14;p19"/>
          <p:cNvSpPr/>
          <p:nvPr/>
        </p:nvSpPr>
        <p:spPr>
          <a:xfrm>
            <a:off x="0" y="2143116"/>
            <a:ext cx="9144000" cy="1500198"/>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 name="Google Shape;15;p19"/>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FDFACF"/>
              </a:buClr>
              <a:buSzPts val="4400"/>
              <a:buFont typeface="Century Gothic"/>
              <a:buNone/>
              <a:defRPr b="0" i="0" sz="4400" u="none" cap="none" strike="noStrike">
                <a:solidFill>
                  <a:srgbClr val="FDFAC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 name="Google Shape;16;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7" name="Google Shape;17;p19"/>
          <p:cNvSpPr txBox="1"/>
          <p:nvPr>
            <p:ph idx="12" type="sldNum"/>
          </p:nvPr>
        </p:nvSpPr>
        <p:spPr>
          <a:xfrm>
            <a:off x="8556784" y="6333134"/>
            <a:ext cx="548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1" sz="1300" u="none" cap="none" strike="noStrike">
                <a:solidFill>
                  <a:srgbClr val="99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1" sz="1300" u="none" cap="none" strike="noStrike">
                <a:solidFill>
                  <a:srgbClr val="99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1" sz="1300" u="none" cap="none" strike="noStrike">
                <a:solidFill>
                  <a:srgbClr val="99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1" sz="1300" u="none" cap="none" strike="noStrike">
                <a:solidFill>
                  <a:srgbClr val="99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1" sz="1300" u="none" cap="none" strike="noStrike">
                <a:solidFill>
                  <a:srgbClr val="99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1" sz="1300" u="none" cap="none" strike="noStrike">
                <a:solidFill>
                  <a:srgbClr val="99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1" sz="1300" u="none" cap="none" strike="noStrike">
                <a:solidFill>
                  <a:srgbClr val="99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1" sz="1300" u="none" cap="none" strike="noStrike">
                <a:solidFill>
                  <a:srgbClr val="99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1" sz="1300" u="none" cap="none" strike="noStrike">
                <a:solidFill>
                  <a:srgbClr val="99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8" name="Shape 18"/>
        <p:cNvGrpSpPr/>
        <p:nvPr/>
      </p:nvGrpSpPr>
      <p:grpSpPr>
        <a:xfrm>
          <a:off x="0" y="0"/>
          <a:ext cx="0" cy="0"/>
          <a:chOff x="0" y="0"/>
          <a:chExt cx="0" cy="0"/>
        </a:xfrm>
      </p:grpSpPr>
      <p:sp>
        <p:nvSpPr>
          <p:cNvPr id="19" name="Google Shape;19;p20"/>
          <p:cNvSpPr/>
          <p:nvPr/>
        </p:nvSpPr>
        <p:spPr>
          <a:xfrm>
            <a:off x="0" y="0"/>
            <a:ext cx="9144000" cy="714356"/>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20"/>
          <p:cNvSpPr/>
          <p:nvPr/>
        </p:nvSpPr>
        <p:spPr>
          <a:xfrm>
            <a:off x="0" y="6429396"/>
            <a:ext cx="9144000" cy="42860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20"/>
          <p:cNvSpPr txBox="1"/>
          <p:nvPr>
            <p:ph type="title"/>
          </p:nvPr>
        </p:nvSpPr>
        <p:spPr>
          <a:xfrm>
            <a:off x="457200" y="34480"/>
            <a:ext cx="8229600" cy="11430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FDFACF"/>
              </a:buClr>
              <a:buSzPts val="3600"/>
              <a:buFont typeface="Century Gothic"/>
              <a:buNone/>
              <a:defRPr b="0" i="0" sz="3600" u="none" cap="none" strike="noStrike">
                <a:solidFill>
                  <a:srgbClr val="FDFAC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rgbClr val="990000"/>
              </a:buClr>
              <a:buSzPts val="1800"/>
              <a:buChar char="•"/>
              <a:defRPr/>
            </a:lvl1pPr>
            <a:lvl2pPr indent="-342900" lvl="1" marL="914400" algn="l">
              <a:lnSpc>
                <a:spcPct val="100000"/>
              </a:lnSpc>
              <a:spcBef>
                <a:spcPts val="360"/>
              </a:spcBef>
              <a:spcAft>
                <a:spcPts val="0"/>
              </a:spcAft>
              <a:buClr>
                <a:srgbClr val="990000"/>
              </a:buClr>
              <a:buSzPts val="1800"/>
              <a:buChar char="–"/>
              <a:defRPr/>
            </a:lvl2pPr>
            <a:lvl3pPr indent="-342900" lvl="2" marL="1371600" algn="l">
              <a:lnSpc>
                <a:spcPct val="100000"/>
              </a:lnSpc>
              <a:spcBef>
                <a:spcPts val="360"/>
              </a:spcBef>
              <a:spcAft>
                <a:spcPts val="0"/>
              </a:spcAft>
              <a:buClr>
                <a:srgbClr val="990000"/>
              </a:buClr>
              <a:buSzPts val="1800"/>
              <a:buChar char="•"/>
              <a:defRPr/>
            </a:lvl3pPr>
            <a:lvl4pPr indent="-342900" lvl="3" marL="1828800" algn="l">
              <a:lnSpc>
                <a:spcPct val="100000"/>
              </a:lnSpc>
              <a:spcBef>
                <a:spcPts val="360"/>
              </a:spcBef>
              <a:spcAft>
                <a:spcPts val="0"/>
              </a:spcAft>
              <a:buClr>
                <a:srgbClr val="990000"/>
              </a:buClr>
              <a:buSzPts val="1800"/>
              <a:buChar char="–"/>
              <a:defRPr/>
            </a:lvl4pPr>
            <a:lvl5pPr indent="-342900" lvl="4" marL="2286000" algn="l">
              <a:lnSpc>
                <a:spcPct val="100000"/>
              </a:lnSpc>
              <a:spcBef>
                <a:spcPts val="360"/>
              </a:spcBef>
              <a:spcAft>
                <a:spcPts val="0"/>
              </a:spcAft>
              <a:buClr>
                <a:srgbClr val="990000"/>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20"/>
          <p:cNvSpPr txBox="1"/>
          <p:nvPr>
            <p:ph idx="12" type="sldNum"/>
          </p:nvPr>
        </p:nvSpPr>
        <p:spPr>
          <a:xfrm>
            <a:off x="8072462" y="6492899"/>
            <a:ext cx="59056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1" sz="1400" u="none" cap="none" strike="noStrike">
                <a:solidFill>
                  <a:srgbClr val="FDFAC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400"/>
              <a:buFont typeface="Arial"/>
              <a:buNone/>
              <a:defRPr b="0" i="1" sz="1400" u="none" cap="none" strike="noStrike">
                <a:solidFill>
                  <a:srgbClr val="FDFAC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400"/>
              <a:buFont typeface="Arial"/>
              <a:buNone/>
              <a:defRPr b="0" i="1" sz="1400" u="none" cap="none" strike="noStrike">
                <a:solidFill>
                  <a:srgbClr val="FDFAC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400"/>
              <a:buFont typeface="Arial"/>
              <a:buNone/>
              <a:defRPr b="0" i="1" sz="1400" u="none" cap="none" strike="noStrike">
                <a:solidFill>
                  <a:srgbClr val="FDFAC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400"/>
              <a:buFont typeface="Arial"/>
              <a:buNone/>
              <a:defRPr b="0" i="1" sz="1400" u="none" cap="none" strike="noStrike">
                <a:solidFill>
                  <a:srgbClr val="FDFAC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400"/>
              <a:buFont typeface="Arial"/>
              <a:buNone/>
              <a:defRPr b="0" i="1" sz="1400" u="none" cap="none" strike="noStrike">
                <a:solidFill>
                  <a:srgbClr val="FDFAC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400"/>
              <a:buFont typeface="Arial"/>
              <a:buNone/>
              <a:defRPr b="0" i="1" sz="1400" u="none" cap="none" strike="noStrike">
                <a:solidFill>
                  <a:srgbClr val="FDFAC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400"/>
              <a:buFont typeface="Arial"/>
              <a:buNone/>
              <a:defRPr b="0" i="1" sz="1400" u="none" cap="none" strike="noStrike">
                <a:solidFill>
                  <a:srgbClr val="FDFAC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400"/>
              <a:buFont typeface="Arial"/>
              <a:buNone/>
              <a:defRPr b="0" i="1" sz="1400" u="none" cap="none" strike="noStrike">
                <a:solidFill>
                  <a:srgbClr val="FDFAC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
        <p:nvSpPr>
          <p:cNvPr id="24" name="Google Shape;24;p20"/>
          <p:cNvSpPr/>
          <p:nvPr/>
        </p:nvSpPr>
        <p:spPr>
          <a:xfrm>
            <a:off x="229132" y="71414"/>
            <a:ext cx="985282" cy="985282"/>
          </a:xfrm>
          <a:prstGeom prst="ellipse">
            <a:avLst/>
          </a:prstGeom>
          <a:solidFill>
            <a:srgbClr val="FDFAC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exorcism_logo.png" id="25" name="Google Shape;25;p20"/>
          <p:cNvPicPr preferRelativeResize="0"/>
          <p:nvPr/>
        </p:nvPicPr>
        <p:blipFill rotWithShape="1">
          <a:blip r:embed="rId2">
            <a:alphaModFix/>
          </a:blip>
          <a:srcRect b="8696" l="27673" r="26202" t="8696"/>
          <a:stretch/>
        </p:blipFill>
        <p:spPr>
          <a:xfrm>
            <a:off x="400302" y="156859"/>
            <a:ext cx="642942" cy="814393"/>
          </a:xfrm>
          <a:prstGeom prst="rect">
            <a:avLst/>
          </a:prstGeom>
          <a:noFill/>
          <a:ln>
            <a:noFill/>
          </a:ln>
          <a:effectLst>
            <a:outerShdw blurRad="50800" rotWithShape="0" algn="bl" dir="18900000" dist="38100">
              <a:srgbClr val="000000">
                <a:alpha val="40000"/>
              </a:srgbClr>
            </a:outerShdw>
          </a:effectLst>
        </p:spPr>
      </p:pic>
      <p:sp>
        <p:nvSpPr>
          <p:cNvPr id="26" name="Google Shape;26;p20"/>
          <p:cNvSpPr txBox="1"/>
          <p:nvPr>
            <p:ph idx="11" type="ftr"/>
          </p:nvPr>
        </p:nvSpPr>
        <p:spPr>
          <a:xfrm>
            <a:off x="428596" y="6492899"/>
            <a:ext cx="721523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i="1" sz="1400">
                <a:solidFill>
                  <a:srgbClr val="FDFAC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p:cSld name="Due contenuti">
    <p:spTree>
      <p:nvGrpSpPr>
        <p:cNvPr id="27" name="Shape 27"/>
        <p:cNvGrpSpPr/>
        <p:nvPr/>
      </p:nvGrpSpPr>
      <p:grpSpPr>
        <a:xfrm>
          <a:off x="0" y="0"/>
          <a:ext cx="0" cy="0"/>
          <a:chOff x="0" y="0"/>
          <a:chExt cx="0" cy="0"/>
        </a:xfrm>
      </p:grpSpPr>
      <p:sp>
        <p:nvSpPr>
          <p:cNvPr id="28" name="Google Shape;28;p21"/>
          <p:cNvSpPr/>
          <p:nvPr/>
        </p:nvSpPr>
        <p:spPr>
          <a:xfrm>
            <a:off x="0" y="6286520"/>
            <a:ext cx="9144000" cy="57148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 name="Google Shape;29;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990000"/>
              </a:buClr>
              <a:buSzPts val="2800"/>
              <a:buChar char="•"/>
              <a:defRPr sz="2800"/>
            </a:lvl1pPr>
            <a:lvl2pPr indent="-381000" lvl="1" marL="914400" algn="l">
              <a:lnSpc>
                <a:spcPct val="100000"/>
              </a:lnSpc>
              <a:spcBef>
                <a:spcPts val="480"/>
              </a:spcBef>
              <a:spcAft>
                <a:spcPts val="0"/>
              </a:spcAft>
              <a:buClr>
                <a:srgbClr val="990000"/>
              </a:buClr>
              <a:buSzPts val="2400"/>
              <a:buChar char="–"/>
              <a:defRPr sz="2400"/>
            </a:lvl2pPr>
            <a:lvl3pPr indent="-355600" lvl="2" marL="1371600" algn="l">
              <a:lnSpc>
                <a:spcPct val="100000"/>
              </a:lnSpc>
              <a:spcBef>
                <a:spcPts val="400"/>
              </a:spcBef>
              <a:spcAft>
                <a:spcPts val="0"/>
              </a:spcAft>
              <a:buClr>
                <a:srgbClr val="990000"/>
              </a:buClr>
              <a:buSzPts val="2000"/>
              <a:buChar char="•"/>
              <a:defRPr sz="2000"/>
            </a:lvl3pPr>
            <a:lvl4pPr indent="-342900" lvl="3" marL="1828800" algn="l">
              <a:lnSpc>
                <a:spcPct val="100000"/>
              </a:lnSpc>
              <a:spcBef>
                <a:spcPts val="360"/>
              </a:spcBef>
              <a:spcAft>
                <a:spcPts val="0"/>
              </a:spcAft>
              <a:buClr>
                <a:srgbClr val="990000"/>
              </a:buClr>
              <a:buSzPts val="1800"/>
              <a:buChar char="–"/>
              <a:defRPr sz="1800"/>
            </a:lvl4pPr>
            <a:lvl5pPr indent="-342900" lvl="4" marL="2286000" algn="l">
              <a:lnSpc>
                <a:spcPct val="100000"/>
              </a:lnSpc>
              <a:spcBef>
                <a:spcPts val="360"/>
              </a:spcBef>
              <a:spcAft>
                <a:spcPts val="0"/>
              </a:spcAft>
              <a:buClr>
                <a:srgbClr val="990000"/>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990000"/>
              </a:buClr>
              <a:buSzPts val="2800"/>
              <a:buChar char="•"/>
              <a:defRPr sz="2800"/>
            </a:lvl1pPr>
            <a:lvl2pPr indent="-381000" lvl="1" marL="914400" algn="l">
              <a:lnSpc>
                <a:spcPct val="100000"/>
              </a:lnSpc>
              <a:spcBef>
                <a:spcPts val="480"/>
              </a:spcBef>
              <a:spcAft>
                <a:spcPts val="0"/>
              </a:spcAft>
              <a:buClr>
                <a:srgbClr val="990000"/>
              </a:buClr>
              <a:buSzPts val="2400"/>
              <a:buChar char="–"/>
              <a:defRPr sz="2400"/>
            </a:lvl2pPr>
            <a:lvl3pPr indent="-355600" lvl="2" marL="1371600" algn="l">
              <a:lnSpc>
                <a:spcPct val="100000"/>
              </a:lnSpc>
              <a:spcBef>
                <a:spcPts val="400"/>
              </a:spcBef>
              <a:spcAft>
                <a:spcPts val="0"/>
              </a:spcAft>
              <a:buClr>
                <a:srgbClr val="990000"/>
              </a:buClr>
              <a:buSzPts val="2000"/>
              <a:buChar char="•"/>
              <a:defRPr sz="2000"/>
            </a:lvl3pPr>
            <a:lvl4pPr indent="-342900" lvl="3" marL="1828800" algn="l">
              <a:lnSpc>
                <a:spcPct val="100000"/>
              </a:lnSpc>
              <a:spcBef>
                <a:spcPts val="360"/>
              </a:spcBef>
              <a:spcAft>
                <a:spcPts val="0"/>
              </a:spcAft>
              <a:buClr>
                <a:srgbClr val="990000"/>
              </a:buClr>
              <a:buSzPts val="1800"/>
              <a:buChar char="–"/>
              <a:defRPr sz="1800"/>
            </a:lvl4pPr>
            <a:lvl5pPr indent="-342900" lvl="4" marL="2286000" algn="l">
              <a:lnSpc>
                <a:spcPct val="100000"/>
              </a:lnSpc>
              <a:spcBef>
                <a:spcPts val="360"/>
              </a:spcBef>
              <a:spcAft>
                <a:spcPts val="0"/>
              </a:spcAft>
              <a:buClr>
                <a:srgbClr val="990000"/>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21"/>
          <p:cNvSpPr txBox="1"/>
          <p:nvPr>
            <p:ph idx="12" type="sldNum"/>
          </p:nvPr>
        </p:nvSpPr>
        <p:spPr>
          <a:xfrm>
            <a:off x="8072462" y="6421461"/>
            <a:ext cx="59056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
        <p:nvSpPr>
          <p:cNvPr id="32" name="Google Shape;32;p21"/>
          <p:cNvSpPr txBox="1"/>
          <p:nvPr>
            <p:ph type="title"/>
          </p:nvPr>
        </p:nvSpPr>
        <p:spPr>
          <a:xfrm>
            <a:off x="457200" y="71414"/>
            <a:ext cx="8229600" cy="11430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FDFACF"/>
              </a:buClr>
              <a:buSzPts val="4400"/>
              <a:buFont typeface="Century Gothic"/>
              <a:buNone/>
              <a:defRPr b="0" i="0" sz="4400" u="none" cap="none" strike="noStrike">
                <a:solidFill>
                  <a:srgbClr val="FDFAC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 name="Google Shape;33;p21"/>
          <p:cNvSpPr/>
          <p:nvPr/>
        </p:nvSpPr>
        <p:spPr>
          <a:xfrm>
            <a:off x="0" y="0"/>
            <a:ext cx="9144000" cy="857232"/>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p21"/>
          <p:cNvSpPr/>
          <p:nvPr/>
        </p:nvSpPr>
        <p:spPr>
          <a:xfrm>
            <a:off x="229132" y="157702"/>
            <a:ext cx="985282" cy="985282"/>
          </a:xfrm>
          <a:prstGeom prst="ellipse">
            <a:avLst/>
          </a:prstGeom>
          <a:solidFill>
            <a:srgbClr val="FDFAC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exorcism_logo.png" id="35" name="Google Shape;35;p21"/>
          <p:cNvPicPr preferRelativeResize="0"/>
          <p:nvPr/>
        </p:nvPicPr>
        <p:blipFill rotWithShape="1">
          <a:blip r:embed="rId2">
            <a:alphaModFix/>
          </a:blip>
          <a:srcRect b="8696" l="27673" r="26202" t="8696"/>
          <a:stretch/>
        </p:blipFill>
        <p:spPr>
          <a:xfrm>
            <a:off x="400302" y="243147"/>
            <a:ext cx="642942" cy="814393"/>
          </a:xfrm>
          <a:prstGeom prst="rect">
            <a:avLst/>
          </a:prstGeom>
          <a:noFill/>
          <a:ln>
            <a:noFill/>
          </a:ln>
          <a:effectLst>
            <a:outerShdw blurRad="50800" rotWithShape="0" algn="bl" dir="18900000" dist="38100">
              <a:srgbClr val="000000">
                <a:alpha val="40000"/>
              </a:srgbClr>
            </a:outerShdw>
          </a:effectLst>
        </p:spPr>
      </p:pic>
      <p:sp>
        <p:nvSpPr>
          <p:cNvPr id="36" name="Google Shape;36;p21"/>
          <p:cNvSpPr txBox="1"/>
          <p:nvPr>
            <p:ph idx="11" type="ftr"/>
          </p:nvPr>
        </p:nvSpPr>
        <p:spPr>
          <a:xfrm>
            <a:off x="428596" y="6421461"/>
            <a:ext cx="721523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i="1" sz="1600">
                <a:solidFill>
                  <a:srgbClr val="FDFAC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p:cSld name="Confronto">
    <p:spTree>
      <p:nvGrpSpPr>
        <p:cNvPr id="37" name="Shape 37"/>
        <p:cNvGrpSpPr/>
        <p:nvPr/>
      </p:nvGrpSpPr>
      <p:grpSpPr>
        <a:xfrm>
          <a:off x="0" y="0"/>
          <a:ext cx="0" cy="0"/>
          <a:chOff x="0" y="0"/>
          <a:chExt cx="0" cy="0"/>
        </a:xfrm>
      </p:grpSpPr>
      <p:sp>
        <p:nvSpPr>
          <p:cNvPr id="38" name="Google Shape;38;p22"/>
          <p:cNvSpPr/>
          <p:nvPr/>
        </p:nvSpPr>
        <p:spPr>
          <a:xfrm>
            <a:off x="0" y="6286520"/>
            <a:ext cx="9144000" cy="57148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 name="Google Shape;39;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rgbClr val="990000"/>
              </a:buClr>
              <a:buSzPts val="2400"/>
              <a:buNone/>
              <a:defRPr b="1" sz="2400"/>
            </a:lvl1pPr>
            <a:lvl2pPr indent="-228600" lvl="1" marL="914400" algn="l">
              <a:lnSpc>
                <a:spcPct val="100000"/>
              </a:lnSpc>
              <a:spcBef>
                <a:spcPts val="400"/>
              </a:spcBef>
              <a:spcAft>
                <a:spcPts val="0"/>
              </a:spcAft>
              <a:buClr>
                <a:srgbClr val="990000"/>
              </a:buClr>
              <a:buSzPts val="2000"/>
              <a:buNone/>
              <a:defRPr b="1" sz="2000"/>
            </a:lvl2pPr>
            <a:lvl3pPr indent="-228600" lvl="2" marL="1371600" algn="l">
              <a:lnSpc>
                <a:spcPct val="100000"/>
              </a:lnSpc>
              <a:spcBef>
                <a:spcPts val="360"/>
              </a:spcBef>
              <a:spcAft>
                <a:spcPts val="0"/>
              </a:spcAft>
              <a:buClr>
                <a:srgbClr val="990000"/>
              </a:buClr>
              <a:buSzPts val="1800"/>
              <a:buNone/>
              <a:defRPr b="1" sz="1800"/>
            </a:lvl3pPr>
            <a:lvl4pPr indent="-228600" lvl="3" marL="1828800" algn="l">
              <a:lnSpc>
                <a:spcPct val="100000"/>
              </a:lnSpc>
              <a:spcBef>
                <a:spcPts val="320"/>
              </a:spcBef>
              <a:spcAft>
                <a:spcPts val="0"/>
              </a:spcAft>
              <a:buClr>
                <a:srgbClr val="990000"/>
              </a:buClr>
              <a:buSzPts val="1600"/>
              <a:buNone/>
              <a:defRPr b="1" sz="1600"/>
            </a:lvl4pPr>
            <a:lvl5pPr indent="-228600" lvl="4" marL="2286000" algn="l">
              <a:lnSpc>
                <a:spcPct val="100000"/>
              </a:lnSpc>
              <a:spcBef>
                <a:spcPts val="320"/>
              </a:spcBef>
              <a:spcAft>
                <a:spcPts val="0"/>
              </a:spcAft>
              <a:buClr>
                <a:srgbClr val="990000"/>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0" name="Google Shape;40;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rgbClr val="990000"/>
              </a:buClr>
              <a:buSzPts val="2400"/>
              <a:buChar char="•"/>
              <a:defRPr sz="2400"/>
            </a:lvl1pPr>
            <a:lvl2pPr indent="-355600" lvl="1" marL="914400" algn="l">
              <a:lnSpc>
                <a:spcPct val="100000"/>
              </a:lnSpc>
              <a:spcBef>
                <a:spcPts val="400"/>
              </a:spcBef>
              <a:spcAft>
                <a:spcPts val="0"/>
              </a:spcAft>
              <a:buClr>
                <a:srgbClr val="990000"/>
              </a:buClr>
              <a:buSzPts val="2000"/>
              <a:buChar char="–"/>
              <a:defRPr sz="2000"/>
            </a:lvl2pPr>
            <a:lvl3pPr indent="-342900" lvl="2" marL="1371600" algn="l">
              <a:lnSpc>
                <a:spcPct val="100000"/>
              </a:lnSpc>
              <a:spcBef>
                <a:spcPts val="360"/>
              </a:spcBef>
              <a:spcAft>
                <a:spcPts val="0"/>
              </a:spcAft>
              <a:buClr>
                <a:srgbClr val="990000"/>
              </a:buClr>
              <a:buSzPts val="1800"/>
              <a:buChar char="•"/>
              <a:defRPr sz="1800"/>
            </a:lvl3pPr>
            <a:lvl4pPr indent="-330200" lvl="3" marL="1828800" algn="l">
              <a:lnSpc>
                <a:spcPct val="100000"/>
              </a:lnSpc>
              <a:spcBef>
                <a:spcPts val="320"/>
              </a:spcBef>
              <a:spcAft>
                <a:spcPts val="0"/>
              </a:spcAft>
              <a:buClr>
                <a:srgbClr val="990000"/>
              </a:buClr>
              <a:buSzPts val="1600"/>
              <a:buChar char="–"/>
              <a:defRPr sz="1600"/>
            </a:lvl4pPr>
            <a:lvl5pPr indent="-330200" lvl="4" marL="2286000" algn="l">
              <a:lnSpc>
                <a:spcPct val="100000"/>
              </a:lnSpc>
              <a:spcBef>
                <a:spcPts val="320"/>
              </a:spcBef>
              <a:spcAft>
                <a:spcPts val="0"/>
              </a:spcAft>
              <a:buClr>
                <a:srgbClr val="990000"/>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1" name="Google Shape;41;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rgbClr val="990000"/>
              </a:buClr>
              <a:buSzPts val="2400"/>
              <a:buNone/>
              <a:defRPr b="1" sz="2400"/>
            </a:lvl1pPr>
            <a:lvl2pPr indent="-228600" lvl="1" marL="914400" algn="l">
              <a:lnSpc>
                <a:spcPct val="100000"/>
              </a:lnSpc>
              <a:spcBef>
                <a:spcPts val="400"/>
              </a:spcBef>
              <a:spcAft>
                <a:spcPts val="0"/>
              </a:spcAft>
              <a:buClr>
                <a:srgbClr val="990000"/>
              </a:buClr>
              <a:buSzPts val="2000"/>
              <a:buNone/>
              <a:defRPr b="1" sz="2000"/>
            </a:lvl2pPr>
            <a:lvl3pPr indent="-228600" lvl="2" marL="1371600" algn="l">
              <a:lnSpc>
                <a:spcPct val="100000"/>
              </a:lnSpc>
              <a:spcBef>
                <a:spcPts val="360"/>
              </a:spcBef>
              <a:spcAft>
                <a:spcPts val="0"/>
              </a:spcAft>
              <a:buClr>
                <a:srgbClr val="990000"/>
              </a:buClr>
              <a:buSzPts val="1800"/>
              <a:buNone/>
              <a:defRPr b="1" sz="1800"/>
            </a:lvl3pPr>
            <a:lvl4pPr indent="-228600" lvl="3" marL="1828800" algn="l">
              <a:lnSpc>
                <a:spcPct val="100000"/>
              </a:lnSpc>
              <a:spcBef>
                <a:spcPts val="320"/>
              </a:spcBef>
              <a:spcAft>
                <a:spcPts val="0"/>
              </a:spcAft>
              <a:buClr>
                <a:srgbClr val="990000"/>
              </a:buClr>
              <a:buSzPts val="1600"/>
              <a:buNone/>
              <a:defRPr b="1" sz="1600"/>
            </a:lvl4pPr>
            <a:lvl5pPr indent="-228600" lvl="4" marL="2286000" algn="l">
              <a:lnSpc>
                <a:spcPct val="100000"/>
              </a:lnSpc>
              <a:spcBef>
                <a:spcPts val="320"/>
              </a:spcBef>
              <a:spcAft>
                <a:spcPts val="0"/>
              </a:spcAft>
              <a:buClr>
                <a:srgbClr val="990000"/>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2" name="Google Shape;42;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rgbClr val="990000"/>
              </a:buClr>
              <a:buSzPts val="2400"/>
              <a:buChar char="•"/>
              <a:defRPr sz="2400"/>
            </a:lvl1pPr>
            <a:lvl2pPr indent="-355600" lvl="1" marL="914400" algn="l">
              <a:lnSpc>
                <a:spcPct val="100000"/>
              </a:lnSpc>
              <a:spcBef>
                <a:spcPts val="400"/>
              </a:spcBef>
              <a:spcAft>
                <a:spcPts val="0"/>
              </a:spcAft>
              <a:buClr>
                <a:srgbClr val="990000"/>
              </a:buClr>
              <a:buSzPts val="2000"/>
              <a:buChar char="–"/>
              <a:defRPr sz="2000"/>
            </a:lvl2pPr>
            <a:lvl3pPr indent="-342900" lvl="2" marL="1371600" algn="l">
              <a:lnSpc>
                <a:spcPct val="100000"/>
              </a:lnSpc>
              <a:spcBef>
                <a:spcPts val="360"/>
              </a:spcBef>
              <a:spcAft>
                <a:spcPts val="0"/>
              </a:spcAft>
              <a:buClr>
                <a:srgbClr val="990000"/>
              </a:buClr>
              <a:buSzPts val="1800"/>
              <a:buChar char="•"/>
              <a:defRPr sz="1800"/>
            </a:lvl3pPr>
            <a:lvl4pPr indent="-330200" lvl="3" marL="1828800" algn="l">
              <a:lnSpc>
                <a:spcPct val="100000"/>
              </a:lnSpc>
              <a:spcBef>
                <a:spcPts val="320"/>
              </a:spcBef>
              <a:spcAft>
                <a:spcPts val="0"/>
              </a:spcAft>
              <a:buClr>
                <a:srgbClr val="990000"/>
              </a:buClr>
              <a:buSzPts val="1600"/>
              <a:buChar char="–"/>
              <a:defRPr sz="1600"/>
            </a:lvl4pPr>
            <a:lvl5pPr indent="-330200" lvl="4" marL="2286000" algn="l">
              <a:lnSpc>
                <a:spcPct val="100000"/>
              </a:lnSpc>
              <a:spcBef>
                <a:spcPts val="320"/>
              </a:spcBef>
              <a:spcAft>
                <a:spcPts val="0"/>
              </a:spcAft>
              <a:buClr>
                <a:srgbClr val="990000"/>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3" name="Google Shape;43;p22"/>
          <p:cNvSpPr txBox="1"/>
          <p:nvPr>
            <p:ph idx="12" type="sldNum"/>
          </p:nvPr>
        </p:nvSpPr>
        <p:spPr>
          <a:xfrm>
            <a:off x="8072462" y="6421461"/>
            <a:ext cx="59056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
        <p:nvSpPr>
          <p:cNvPr id="44" name="Google Shape;44;p22"/>
          <p:cNvSpPr txBox="1"/>
          <p:nvPr>
            <p:ph type="title"/>
          </p:nvPr>
        </p:nvSpPr>
        <p:spPr>
          <a:xfrm>
            <a:off x="457200" y="71414"/>
            <a:ext cx="8229600" cy="11430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FDFACF"/>
              </a:buClr>
              <a:buSzPts val="4400"/>
              <a:buFont typeface="Century Gothic"/>
              <a:buNone/>
              <a:defRPr b="0" i="0" sz="4400" u="none" cap="none" strike="noStrike">
                <a:solidFill>
                  <a:srgbClr val="FDFAC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22"/>
          <p:cNvSpPr/>
          <p:nvPr/>
        </p:nvSpPr>
        <p:spPr>
          <a:xfrm>
            <a:off x="0" y="0"/>
            <a:ext cx="9144000" cy="857232"/>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 name="Google Shape;46;p22"/>
          <p:cNvSpPr/>
          <p:nvPr/>
        </p:nvSpPr>
        <p:spPr>
          <a:xfrm>
            <a:off x="229132" y="157702"/>
            <a:ext cx="985282" cy="985282"/>
          </a:xfrm>
          <a:prstGeom prst="ellipse">
            <a:avLst/>
          </a:prstGeom>
          <a:solidFill>
            <a:srgbClr val="FDFAC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exorcism_logo.png" id="47" name="Google Shape;47;p22"/>
          <p:cNvPicPr preferRelativeResize="0"/>
          <p:nvPr/>
        </p:nvPicPr>
        <p:blipFill rotWithShape="1">
          <a:blip r:embed="rId2">
            <a:alphaModFix/>
          </a:blip>
          <a:srcRect b="8696" l="27673" r="26202" t="8696"/>
          <a:stretch/>
        </p:blipFill>
        <p:spPr>
          <a:xfrm>
            <a:off x="400302" y="243147"/>
            <a:ext cx="642942" cy="814393"/>
          </a:xfrm>
          <a:prstGeom prst="rect">
            <a:avLst/>
          </a:prstGeom>
          <a:noFill/>
          <a:ln>
            <a:noFill/>
          </a:ln>
          <a:effectLst>
            <a:outerShdw blurRad="50800" rotWithShape="0" algn="bl" dir="18900000" dist="38100">
              <a:srgbClr val="000000">
                <a:alpha val="40000"/>
              </a:srgbClr>
            </a:outerShdw>
          </a:effectLst>
        </p:spPr>
      </p:pic>
      <p:sp>
        <p:nvSpPr>
          <p:cNvPr id="48" name="Google Shape;48;p22"/>
          <p:cNvSpPr txBox="1"/>
          <p:nvPr>
            <p:ph idx="11" type="ftr"/>
          </p:nvPr>
        </p:nvSpPr>
        <p:spPr>
          <a:xfrm>
            <a:off x="428596" y="6421461"/>
            <a:ext cx="721523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i="1" sz="1600">
                <a:solidFill>
                  <a:srgbClr val="FDFAC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p:cSld name="Solo titolo">
    <p:spTree>
      <p:nvGrpSpPr>
        <p:cNvPr id="49" name="Shape 49"/>
        <p:cNvGrpSpPr/>
        <p:nvPr/>
      </p:nvGrpSpPr>
      <p:grpSpPr>
        <a:xfrm>
          <a:off x="0" y="0"/>
          <a:ext cx="0" cy="0"/>
          <a:chOff x="0" y="0"/>
          <a:chExt cx="0" cy="0"/>
        </a:xfrm>
      </p:grpSpPr>
      <p:sp>
        <p:nvSpPr>
          <p:cNvPr id="50" name="Google Shape;50;p23"/>
          <p:cNvSpPr/>
          <p:nvPr/>
        </p:nvSpPr>
        <p:spPr>
          <a:xfrm>
            <a:off x="0" y="6286520"/>
            <a:ext cx="9144000" cy="57148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 name="Google Shape;51;p23"/>
          <p:cNvSpPr txBox="1"/>
          <p:nvPr>
            <p:ph idx="12" type="sldNum"/>
          </p:nvPr>
        </p:nvSpPr>
        <p:spPr>
          <a:xfrm>
            <a:off x="8072462" y="6421461"/>
            <a:ext cx="59056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
        <p:nvSpPr>
          <p:cNvPr id="52" name="Google Shape;52;p23"/>
          <p:cNvSpPr txBox="1"/>
          <p:nvPr>
            <p:ph type="title"/>
          </p:nvPr>
        </p:nvSpPr>
        <p:spPr>
          <a:xfrm>
            <a:off x="457200" y="71414"/>
            <a:ext cx="8229600" cy="11430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FDFACF"/>
              </a:buClr>
              <a:buSzPts val="4400"/>
              <a:buFont typeface="Century Gothic"/>
              <a:buNone/>
              <a:defRPr b="0" i="0" sz="4400" u="none" cap="none" strike="noStrike">
                <a:solidFill>
                  <a:srgbClr val="FDFAC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3" name="Google Shape;53;p23"/>
          <p:cNvSpPr/>
          <p:nvPr/>
        </p:nvSpPr>
        <p:spPr>
          <a:xfrm>
            <a:off x="0" y="0"/>
            <a:ext cx="9144000" cy="857232"/>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 name="Google Shape;54;p23"/>
          <p:cNvSpPr/>
          <p:nvPr/>
        </p:nvSpPr>
        <p:spPr>
          <a:xfrm>
            <a:off x="229132" y="157702"/>
            <a:ext cx="985282" cy="985282"/>
          </a:xfrm>
          <a:prstGeom prst="ellipse">
            <a:avLst/>
          </a:prstGeom>
          <a:solidFill>
            <a:srgbClr val="FDFAC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exorcism_logo.png" id="55" name="Google Shape;55;p23"/>
          <p:cNvPicPr preferRelativeResize="0"/>
          <p:nvPr/>
        </p:nvPicPr>
        <p:blipFill rotWithShape="1">
          <a:blip r:embed="rId2">
            <a:alphaModFix/>
          </a:blip>
          <a:srcRect b="8696" l="27673" r="26202" t="8696"/>
          <a:stretch/>
        </p:blipFill>
        <p:spPr>
          <a:xfrm>
            <a:off x="400302" y="243147"/>
            <a:ext cx="642942" cy="814393"/>
          </a:xfrm>
          <a:prstGeom prst="rect">
            <a:avLst/>
          </a:prstGeom>
          <a:noFill/>
          <a:ln>
            <a:noFill/>
          </a:ln>
          <a:effectLst>
            <a:outerShdw blurRad="50800" rotWithShape="0" algn="bl" dir="18900000" dist="38100">
              <a:srgbClr val="000000">
                <a:alpha val="40000"/>
              </a:srgbClr>
            </a:outerShdw>
          </a:effectLst>
        </p:spPr>
      </p:pic>
      <p:sp>
        <p:nvSpPr>
          <p:cNvPr id="56" name="Google Shape;56;p23"/>
          <p:cNvSpPr txBox="1"/>
          <p:nvPr>
            <p:ph idx="11" type="ftr"/>
          </p:nvPr>
        </p:nvSpPr>
        <p:spPr>
          <a:xfrm>
            <a:off x="428596" y="6421461"/>
            <a:ext cx="721523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i="1" sz="1600">
                <a:solidFill>
                  <a:srgbClr val="FDFAC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57" name="Shape 57"/>
        <p:cNvGrpSpPr/>
        <p:nvPr/>
      </p:nvGrpSpPr>
      <p:grpSpPr>
        <a:xfrm>
          <a:off x="0" y="0"/>
          <a:ext cx="0" cy="0"/>
          <a:chOff x="0" y="0"/>
          <a:chExt cx="0" cy="0"/>
        </a:xfrm>
      </p:grpSpPr>
      <p:sp>
        <p:nvSpPr>
          <p:cNvPr id="58" name="Google Shape;58;p24"/>
          <p:cNvSpPr/>
          <p:nvPr/>
        </p:nvSpPr>
        <p:spPr>
          <a:xfrm>
            <a:off x="0" y="6286520"/>
            <a:ext cx="9144000" cy="57148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4"/>
          <p:cNvSpPr txBox="1"/>
          <p:nvPr>
            <p:ph idx="12" type="sldNum"/>
          </p:nvPr>
        </p:nvSpPr>
        <p:spPr>
          <a:xfrm>
            <a:off x="8072462" y="6421461"/>
            <a:ext cx="59056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
        <p:nvSpPr>
          <p:cNvPr id="60" name="Google Shape;60;p24"/>
          <p:cNvSpPr txBox="1"/>
          <p:nvPr>
            <p:ph idx="11" type="ftr"/>
          </p:nvPr>
        </p:nvSpPr>
        <p:spPr>
          <a:xfrm>
            <a:off x="428596" y="6421461"/>
            <a:ext cx="721523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i="1" sz="1600">
                <a:solidFill>
                  <a:srgbClr val="FDFAC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61" name="Shape 61"/>
        <p:cNvGrpSpPr/>
        <p:nvPr/>
      </p:nvGrpSpPr>
      <p:grpSpPr>
        <a:xfrm>
          <a:off x="0" y="0"/>
          <a:ext cx="0" cy="0"/>
          <a:chOff x="0" y="0"/>
          <a:chExt cx="0" cy="0"/>
        </a:xfrm>
      </p:grpSpPr>
      <p:sp>
        <p:nvSpPr>
          <p:cNvPr id="62" name="Google Shape;62;p25"/>
          <p:cNvSpPr/>
          <p:nvPr/>
        </p:nvSpPr>
        <p:spPr>
          <a:xfrm>
            <a:off x="0" y="6286520"/>
            <a:ext cx="9144000" cy="57148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 name="Google Shape;63;p2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FDFACF"/>
              </a:buClr>
              <a:buSzPts val="2000"/>
              <a:buFont typeface="Century Gothic"/>
              <a:buNone/>
              <a:defRPr b="1" i="0" sz="2000" u="none" cap="none" strike="noStrike">
                <a:solidFill>
                  <a:srgbClr val="FDFAC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4" name="Google Shape;64;p2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rgbClr val="990000"/>
              </a:buClr>
              <a:buSzPts val="3200"/>
              <a:buChar char="•"/>
              <a:defRPr sz="3200"/>
            </a:lvl1pPr>
            <a:lvl2pPr indent="-406400" lvl="1" marL="914400" algn="l">
              <a:lnSpc>
                <a:spcPct val="100000"/>
              </a:lnSpc>
              <a:spcBef>
                <a:spcPts val="560"/>
              </a:spcBef>
              <a:spcAft>
                <a:spcPts val="0"/>
              </a:spcAft>
              <a:buClr>
                <a:srgbClr val="990000"/>
              </a:buClr>
              <a:buSzPts val="2800"/>
              <a:buChar char="–"/>
              <a:defRPr sz="2800"/>
            </a:lvl2pPr>
            <a:lvl3pPr indent="-381000" lvl="2" marL="1371600" algn="l">
              <a:lnSpc>
                <a:spcPct val="100000"/>
              </a:lnSpc>
              <a:spcBef>
                <a:spcPts val="480"/>
              </a:spcBef>
              <a:spcAft>
                <a:spcPts val="0"/>
              </a:spcAft>
              <a:buClr>
                <a:srgbClr val="990000"/>
              </a:buClr>
              <a:buSzPts val="2400"/>
              <a:buChar char="•"/>
              <a:defRPr sz="2400"/>
            </a:lvl3pPr>
            <a:lvl4pPr indent="-355600" lvl="3" marL="1828800" algn="l">
              <a:lnSpc>
                <a:spcPct val="100000"/>
              </a:lnSpc>
              <a:spcBef>
                <a:spcPts val="400"/>
              </a:spcBef>
              <a:spcAft>
                <a:spcPts val="0"/>
              </a:spcAft>
              <a:buClr>
                <a:srgbClr val="990000"/>
              </a:buClr>
              <a:buSzPts val="2000"/>
              <a:buChar char="–"/>
              <a:defRPr sz="2000"/>
            </a:lvl4pPr>
            <a:lvl5pPr indent="-355600" lvl="4" marL="2286000" algn="l">
              <a:lnSpc>
                <a:spcPct val="100000"/>
              </a:lnSpc>
              <a:spcBef>
                <a:spcPts val="400"/>
              </a:spcBef>
              <a:spcAft>
                <a:spcPts val="0"/>
              </a:spcAft>
              <a:buClr>
                <a:srgbClr val="990000"/>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5" name="Google Shape;65;p2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rgbClr val="990000"/>
              </a:buClr>
              <a:buSzPts val="1400"/>
              <a:buNone/>
              <a:defRPr sz="1400"/>
            </a:lvl1pPr>
            <a:lvl2pPr indent="-228600" lvl="1" marL="914400" algn="l">
              <a:lnSpc>
                <a:spcPct val="100000"/>
              </a:lnSpc>
              <a:spcBef>
                <a:spcPts val="240"/>
              </a:spcBef>
              <a:spcAft>
                <a:spcPts val="0"/>
              </a:spcAft>
              <a:buClr>
                <a:srgbClr val="990000"/>
              </a:buClr>
              <a:buSzPts val="1200"/>
              <a:buNone/>
              <a:defRPr sz="1200"/>
            </a:lvl2pPr>
            <a:lvl3pPr indent="-228600" lvl="2" marL="1371600" algn="l">
              <a:lnSpc>
                <a:spcPct val="100000"/>
              </a:lnSpc>
              <a:spcBef>
                <a:spcPts val="200"/>
              </a:spcBef>
              <a:spcAft>
                <a:spcPts val="0"/>
              </a:spcAft>
              <a:buClr>
                <a:srgbClr val="990000"/>
              </a:buClr>
              <a:buSzPts val="1000"/>
              <a:buNone/>
              <a:defRPr sz="1000"/>
            </a:lvl3pPr>
            <a:lvl4pPr indent="-228600" lvl="3" marL="1828800" algn="l">
              <a:lnSpc>
                <a:spcPct val="100000"/>
              </a:lnSpc>
              <a:spcBef>
                <a:spcPts val="180"/>
              </a:spcBef>
              <a:spcAft>
                <a:spcPts val="0"/>
              </a:spcAft>
              <a:buClr>
                <a:srgbClr val="990000"/>
              </a:buClr>
              <a:buSzPts val="900"/>
              <a:buNone/>
              <a:defRPr sz="900"/>
            </a:lvl4pPr>
            <a:lvl5pPr indent="-228600" lvl="4" marL="2286000" algn="l">
              <a:lnSpc>
                <a:spcPct val="100000"/>
              </a:lnSpc>
              <a:spcBef>
                <a:spcPts val="180"/>
              </a:spcBef>
              <a:spcAft>
                <a:spcPts val="0"/>
              </a:spcAft>
              <a:buClr>
                <a:srgbClr val="990000"/>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 name="Google Shape;66;p25"/>
          <p:cNvSpPr txBox="1"/>
          <p:nvPr>
            <p:ph idx="12" type="sldNum"/>
          </p:nvPr>
        </p:nvSpPr>
        <p:spPr>
          <a:xfrm>
            <a:off x="8072462" y="6421461"/>
            <a:ext cx="59056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
        <p:nvSpPr>
          <p:cNvPr id="67" name="Google Shape;67;p25"/>
          <p:cNvSpPr txBox="1"/>
          <p:nvPr>
            <p:ph idx="11" type="ftr"/>
          </p:nvPr>
        </p:nvSpPr>
        <p:spPr>
          <a:xfrm>
            <a:off x="428596" y="6421461"/>
            <a:ext cx="721523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i="1" sz="1600">
                <a:solidFill>
                  <a:srgbClr val="FDFAC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ACF"/>
        </a:solidFill>
      </p:bgPr>
    </p:bg>
    <p:spTree>
      <p:nvGrpSpPr>
        <p:cNvPr id="9" name="Shape 9"/>
        <p:cNvGrpSpPr/>
        <p:nvPr/>
      </p:nvGrpSpPr>
      <p:grpSpPr>
        <a:xfrm>
          <a:off x="0" y="0"/>
          <a:ext cx="0" cy="0"/>
          <a:chOff x="0" y="0"/>
          <a:chExt cx="0" cy="0"/>
        </a:xfrm>
      </p:grpSpPr>
      <p:sp>
        <p:nvSpPr>
          <p:cNvPr id="10" name="Google Shape;10;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rgbClr val="990000"/>
              </a:buClr>
              <a:buSzPts val="3200"/>
              <a:buFont typeface="Arial"/>
              <a:buChar char="•"/>
              <a:defRPr b="0" i="0" sz="3200" u="none" cap="none" strike="noStrike">
                <a:solidFill>
                  <a:srgbClr val="990000"/>
                </a:solidFill>
                <a:latin typeface="Calibri"/>
                <a:ea typeface="Calibri"/>
                <a:cs typeface="Calibri"/>
                <a:sym typeface="Calibri"/>
              </a:defRPr>
            </a:lvl1pPr>
            <a:lvl2pPr indent="-406400" lvl="1" marL="914400" marR="0" rtl="0" algn="l">
              <a:lnSpc>
                <a:spcPct val="100000"/>
              </a:lnSpc>
              <a:spcBef>
                <a:spcPts val="560"/>
              </a:spcBef>
              <a:spcAft>
                <a:spcPts val="0"/>
              </a:spcAft>
              <a:buClr>
                <a:srgbClr val="990000"/>
              </a:buClr>
              <a:buSzPts val="2800"/>
              <a:buFont typeface="Arial"/>
              <a:buChar char="–"/>
              <a:defRPr b="0" i="0" sz="2800" u="none" cap="none" strike="noStrike">
                <a:solidFill>
                  <a:srgbClr val="990000"/>
                </a:solidFill>
                <a:latin typeface="Calibri"/>
                <a:ea typeface="Calibri"/>
                <a:cs typeface="Calibri"/>
                <a:sym typeface="Calibri"/>
              </a:defRPr>
            </a:lvl2pPr>
            <a:lvl3pPr indent="-381000" lvl="2" marL="1371600" marR="0" rtl="0" algn="l">
              <a:lnSpc>
                <a:spcPct val="100000"/>
              </a:lnSpc>
              <a:spcBef>
                <a:spcPts val="480"/>
              </a:spcBef>
              <a:spcAft>
                <a:spcPts val="0"/>
              </a:spcAft>
              <a:buClr>
                <a:srgbClr val="990000"/>
              </a:buClr>
              <a:buSzPts val="2400"/>
              <a:buFont typeface="Arial"/>
              <a:buChar char="•"/>
              <a:defRPr b="0" i="0" sz="2400" u="none" cap="none" strike="noStrike">
                <a:solidFill>
                  <a:srgbClr val="990000"/>
                </a:solidFill>
                <a:latin typeface="Calibri"/>
                <a:ea typeface="Calibri"/>
                <a:cs typeface="Calibri"/>
                <a:sym typeface="Calibri"/>
              </a:defRPr>
            </a:lvl3pPr>
            <a:lvl4pPr indent="-355600" lvl="3" marL="1828800" marR="0" rtl="0" algn="l">
              <a:lnSpc>
                <a:spcPct val="100000"/>
              </a:lnSpc>
              <a:spcBef>
                <a:spcPts val="400"/>
              </a:spcBef>
              <a:spcAft>
                <a:spcPts val="0"/>
              </a:spcAft>
              <a:buClr>
                <a:srgbClr val="990000"/>
              </a:buClr>
              <a:buSzPts val="2000"/>
              <a:buFont typeface="Arial"/>
              <a:buChar char="–"/>
              <a:defRPr b="0" i="0" sz="2000" u="none" cap="none" strike="noStrike">
                <a:solidFill>
                  <a:srgbClr val="990000"/>
                </a:solidFill>
                <a:latin typeface="Calibri"/>
                <a:ea typeface="Calibri"/>
                <a:cs typeface="Calibri"/>
                <a:sym typeface="Calibri"/>
              </a:defRPr>
            </a:lvl4pPr>
            <a:lvl5pPr indent="-355600" lvl="4" marL="2286000" marR="0" rtl="0" algn="l">
              <a:lnSpc>
                <a:spcPct val="100000"/>
              </a:lnSpc>
              <a:spcBef>
                <a:spcPts val="400"/>
              </a:spcBef>
              <a:spcAft>
                <a:spcPts val="0"/>
              </a:spcAft>
              <a:buClr>
                <a:srgbClr val="990000"/>
              </a:buClr>
              <a:buSzPts val="2000"/>
              <a:buFont typeface="Arial"/>
              <a:buChar char="»"/>
              <a:defRPr b="0" i="0" sz="2000" u="none" cap="none" strike="noStrike">
                <a:solidFill>
                  <a:srgbClr val="990000"/>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 name="Google Shape;11;p18"/>
          <p:cNvSpPr txBox="1"/>
          <p:nvPr>
            <p:ph idx="11" type="ftr"/>
          </p:nvPr>
        </p:nvSpPr>
        <p:spPr>
          <a:xfrm>
            <a:off x="428596" y="6421461"/>
            <a:ext cx="7215238"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1" sz="1600" u="none" cap="none" strike="noStrike">
                <a:solidFill>
                  <a:srgbClr val="FDFAC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 name="Google Shape;12;p18"/>
          <p:cNvSpPr txBox="1"/>
          <p:nvPr>
            <p:ph idx="12" type="sldNum"/>
          </p:nvPr>
        </p:nvSpPr>
        <p:spPr>
          <a:xfrm>
            <a:off x="8072462" y="6421461"/>
            <a:ext cx="59056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1" sz="1600" u="none" cap="none" strike="noStrike">
                <a:solidFill>
                  <a:srgbClr val="FDFAC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5.jpg"/><Relationship Id="rId8"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jp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jp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gif"/><Relationship Id="rId4" Type="http://schemas.openxmlformats.org/officeDocument/2006/relationships/image" Target="../media/image11.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2.png"/><Relationship Id="rId10" Type="http://schemas.openxmlformats.org/officeDocument/2006/relationships/image" Target="../media/image21.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72" name="Shape 72"/>
        <p:cNvGrpSpPr/>
        <p:nvPr/>
      </p:nvGrpSpPr>
      <p:grpSpPr>
        <a:xfrm>
          <a:off x="0" y="0"/>
          <a:ext cx="0" cy="0"/>
          <a:chOff x="0" y="0"/>
          <a:chExt cx="0" cy="0"/>
        </a:xfrm>
      </p:grpSpPr>
      <p:pic>
        <p:nvPicPr>
          <p:cNvPr descr="exorcism_logo.png" id="73" name="Google Shape;73;g101681c3bb1_1_0"/>
          <p:cNvPicPr preferRelativeResize="0"/>
          <p:nvPr/>
        </p:nvPicPr>
        <p:blipFill rotWithShape="1">
          <a:blip r:embed="rId3">
            <a:alphaModFix/>
          </a:blip>
          <a:srcRect b="0" l="0" r="0" t="0"/>
          <a:stretch/>
        </p:blipFill>
        <p:spPr>
          <a:xfrm>
            <a:off x="380986" y="1489985"/>
            <a:ext cx="2078826" cy="3079421"/>
          </a:xfrm>
          <a:prstGeom prst="rect">
            <a:avLst/>
          </a:prstGeom>
          <a:noFill/>
          <a:ln>
            <a:noFill/>
          </a:ln>
          <a:effectLst>
            <a:outerShdw blurRad="50800" rotWithShape="0" algn="tl" dir="2700000" dist="38100">
              <a:srgbClr val="000000">
                <a:alpha val="40000"/>
              </a:srgbClr>
            </a:outerShdw>
          </a:effectLst>
        </p:spPr>
      </p:pic>
      <p:pic>
        <p:nvPicPr>
          <p:cNvPr descr="exorcism_logo_white.png" id="74" name="Google Shape;74;g101681c3bb1_1_0"/>
          <p:cNvPicPr preferRelativeResize="0"/>
          <p:nvPr/>
        </p:nvPicPr>
        <p:blipFill rotWithShape="1">
          <a:blip r:embed="rId4">
            <a:alphaModFix/>
          </a:blip>
          <a:srcRect b="27841" l="0" r="0" t="23442"/>
          <a:stretch/>
        </p:blipFill>
        <p:spPr>
          <a:xfrm>
            <a:off x="635786" y="2143116"/>
            <a:ext cx="2078826" cy="1500198"/>
          </a:xfrm>
          <a:prstGeom prst="rect">
            <a:avLst/>
          </a:prstGeom>
          <a:noFill/>
          <a:ln>
            <a:noFill/>
          </a:ln>
          <a:effectLst>
            <a:outerShdw blurRad="50800" rotWithShape="0" algn="tl" dir="2700000" dist="38100">
              <a:srgbClr val="000000">
                <a:alpha val="40000"/>
              </a:srgbClr>
            </a:outerShdw>
          </a:effectLst>
        </p:spPr>
      </p:pic>
      <p:sp>
        <p:nvSpPr>
          <p:cNvPr id="75" name="Google Shape;75;g101681c3bb1_1_0"/>
          <p:cNvSpPr txBox="1"/>
          <p:nvPr>
            <p:ph type="ctrTitle"/>
          </p:nvPr>
        </p:nvSpPr>
        <p:spPr>
          <a:xfrm>
            <a:off x="2526250" y="2143025"/>
            <a:ext cx="6586800" cy="1571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DFACF"/>
              </a:buClr>
              <a:buSzPts val="5600"/>
              <a:buFont typeface="Century Gothic"/>
              <a:buNone/>
            </a:pPr>
            <a:r>
              <a:rPr lang="it-IT" sz="5600"/>
              <a:t>      </a:t>
            </a:r>
            <a:r>
              <a:rPr lang="it-IT" sz="5000"/>
              <a:t>intro to </a:t>
            </a:r>
            <a:endParaRPr sz="5000"/>
          </a:p>
          <a:p>
            <a:pPr indent="0" lvl="0" marL="0" rtl="0" algn="ctr">
              <a:lnSpc>
                <a:spcPct val="100000"/>
              </a:lnSpc>
              <a:spcBef>
                <a:spcPts val="0"/>
              </a:spcBef>
              <a:spcAft>
                <a:spcPts val="0"/>
              </a:spcAft>
              <a:buClr>
                <a:srgbClr val="FDFACF"/>
              </a:buClr>
              <a:buSzPts val="5600"/>
              <a:buFont typeface="Century Gothic"/>
              <a:buNone/>
            </a:pPr>
            <a:r>
              <a:rPr lang="it-IT" sz="5000"/>
              <a:t>EXOrs and FUOrs</a:t>
            </a:r>
            <a:r>
              <a:rPr lang="it-IT" sz="5600"/>
              <a:t> </a:t>
            </a:r>
            <a:endParaRPr sz="5600"/>
          </a:p>
        </p:txBody>
      </p:sp>
      <p:sp>
        <p:nvSpPr>
          <p:cNvPr id="76" name="Google Shape;76;g101681c3bb1_1_0"/>
          <p:cNvSpPr txBox="1"/>
          <p:nvPr>
            <p:ph idx="1" type="subTitle"/>
          </p:nvPr>
        </p:nvSpPr>
        <p:spPr>
          <a:xfrm>
            <a:off x="544775" y="3714775"/>
            <a:ext cx="8397300" cy="1752600"/>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Clr>
                <a:srgbClr val="800000"/>
              </a:buClr>
              <a:buSzPts val="4100"/>
              <a:buNone/>
            </a:pPr>
            <a:r>
              <a:rPr b="1" i="1" lang="it-IT" sz="3814">
                <a:solidFill>
                  <a:srgbClr val="800000"/>
                </a:solidFill>
              </a:rPr>
              <a:t>Teresa Giannini</a:t>
            </a:r>
            <a:endParaRPr b="1" i="1" sz="3814">
              <a:solidFill>
                <a:srgbClr val="800000"/>
              </a:solidFill>
            </a:endParaRPr>
          </a:p>
          <a:p>
            <a:pPr indent="0" lvl="0" marL="0" rtl="0" algn="r">
              <a:lnSpc>
                <a:spcPct val="100000"/>
              </a:lnSpc>
              <a:spcBef>
                <a:spcPts val="0"/>
              </a:spcBef>
              <a:spcAft>
                <a:spcPts val="0"/>
              </a:spcAft>
              <a:buClr>
                <a:srgbClr val="800000"/>
              </a:buClr>
              <a:buSzPts val="4100"/>
              <a:buNone/>
            </a:pPr>
            <a:r>
              <a:rPr i="1" lang="it-IT">
                <a:solidFill>
                  <a:schemeClr val="dk1"/>
                </a:solidFill>
              </a:rPr>
              <a:t>INAF-OAR</a:t>
            </a:r>
            <a:r>
              <a:rPr i="1" lang="it-IT">
                <a:solidFill>
                  <a:schemeClr val="dk1"/>
                </a:solidFill>
              </a:rPr>
              <a:t> </a:t>
            </a:r>
            <a:endParaRPr i="1">
              <a:solidFill>
                <a:schemeClr val="dk1"/>
              </a:solidFill>
            </a:endParaRPr>
          </a:p>
        </p:txBody>
      </p:sp>
      <p:cxnSp>
        <p:nvCxnSpPr>
          <p:cNvPr id="77" name="Google Shape;77;g101681c3bb1_1_0"/>
          <p:cNvCxnSpPr/>
          <p:nvPr/>
        </p:nvCxnSpPr>
        <p:spPr>
          <a:xfrm>
            <a:off x="0" y="3714752"/>
            <a:ext cx="9144000" cy="0"/>
          </a:xfrm>
          <a:prstGeom prst="straightConnector1">
            <a:avLst/>
          </a:prstGeom>
          <a:noFill/>
          <a:ln cap="flat" cmpd="sng" w="76200">
            <a:solidFill>
              <a:srgbClr val="800000"/>
            </a:solidFill>
            <a:prstDash val="solid"/>
            <a:round/>
            <a:headEnd len="sm" w="sm" type="none"/>
            <a:tailEnd len="sm" w="sm" type="none"/>
          </a:ln>
        </p:spPr>
      </p:cxnSp>
      <p:cxnSp>
        <p:nvCxnSpPr>
          <p:cNvPr id="78" name="Google Shape;78;g101681c3bb1_1_0"/>
          <p:cNvCxnSpPr/>
          <p:nvPr/>
        </p:nvCxnSpPr>
        <p:spPr>
          <a:xfrm>
            <a:off x="-7" y="2035978"/>
            <a:ext cx="9144000" cy="0"/>
          </a:xfrm>
          <a:prstGeom prst="straightConnector1">
            <a:avLst/>
          </a:prstGeom>
          <a:noFill/>
          <a:ln cap="flat" cmpd="sng" w="76200">
            <a:solidFill>
              <a:srgbClr val="800000"/>
            </a:solidFill>
            <a:prstDash val="solid"/>
            <a:round/>
            <a:headEnd len="sm" w="sm" type="none"/>
            <a:tailEnd len="sm" w="sm" type="none"/>
          </a:ln>
        </p:spPr>
      </p:cxnSp>
      <p:pic>
        <p:nvPicPr>
          <p:cNvPr id="79" name="Google Shape;79;g101681c3bb1_1_0"/>
          <p:cNvPicPr preferRelativeResize="0"/>
          <p:nvPr/>
        </p:nvPicPr>
        <p:blipFill rotWithShape="1">
          <a:blip r:embed="rId5">
            <a:alphaModFix/>
          </a:blip>
          <a:srcRect b="0" l="0" r="0" t="0"/>
          <a:stretch/>
        </p:blipFill>
        <p:spPr>
          <a:xfrm>
            <a:off x="5217771" y="281866"/>
            <a:ext cx="1140179" cy="1293609"/>
          </a:xfrm>
          <a:prstGeom prst="rect">
            <a:avLst/>
          </a:prstGeom>
          <a:noFill/>
          <a:ln>
            <a:noFill/>
          </a:ln>
        </p:spPr>
      </p:pic>
      <p:pic>
        <p:nvPicPr>
          <p:cNvPr id="80" name="Google Shape;80;g101681c3bb1_1_0"/>
          <p:cNvPicPr preferRelativeResize="0"/>
          <p:nvPr/>
        </p:nvPicPr>
        <p:blipFill rotWithShape="1">
          <a:blip r:embed="rId6">
            <a:alphaModFix/>
          </a:blip>
          <a:srcRect b="0" l="0" r="0" t="0"/>
          <a:stretch/>
        </p:blipFill>
        <p:spPr>
          <a:xfrm>
            <a:off x="3071802" y="250009"/>
            <a:ext cx="1357323" cy="1357323"/>
          </a:xfrm>
          <a:prstGeom prst="rect">
            <a:avLst/>
          </a:prstGeom>
          <a:noFill/>
          <a:ln>
            <a:noFill/>
          </a:ln>
        </p:spPr>
      </p:pic>
      <p:pic>
        <p:nvPicPr>
          <p:cNvPr id="81" name="Google Shape;81;g101681c3bb1_1_0"/>
          <p:cNvPicPr preferRelativeResize="0"/>
          <p:nvPr/>
        </p:nvPicPr>
        <p:blipFill rotWithShape="1">
          <a:blip r:embed="rId7">
            <a:alphaModFix/>
          </a:blip>
          <a:srcRect b="0" l="0" r="0" t="0"/>
          <a:stretch/>
        </p:blipFill>
        <p:spPr>
          <a:xfrm>
            <a:off x="7314900" y="192976"/>
            <a:ext cx="1140176" cy="1471375"/>
          </a:xfrm>
          <a:prstGeom prst="rect">
            <a:avLst/>
          </a:prstGeom>
          <a:noFill/>
          <a:ln>
            <a:noFill/>
          </a:ln>
        </p:spPr>
      </p:pic>
      <p:sp>
        <p:nvSpPr>
          <p:cNvPr id="82" name="Google Shape;82;g101681c3bb1_1_0"/>
          <p:cNvSpPr txBox="1"/>
          <p:nvPr/>
        </p:nvSpPr>
        <p:spPr>
          <a:xfrm>
            <a:off x="1931500" y="2685463"/>
            <a:ext cx="1140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lt2"/>
              </a:solidFill>
              <a:latin typeface="Calibri"/>
              <a:ea typeface="Calibri"/>
              <a:cs typeface="Calibri"/>
              <a:sym typeface="Calibri"/>
            </a:endParaRPr>
          </a:p>
        </p:txBody>
      </p:sp>
      <p:pic>
        <p:nvPicPr>
          <p:cNvPr id="83" name="Google Shape;83;g101681c3bb1_1_0"/>
          <p:cNvPicPr preferRelativeResize="0"/>
          <p:nvPr/>
        </p:nvPicPr>
        <p:blipFill>
          <a:blip r:embed="rId8">
            <a:alphaModFix/>
          </a:blip>
          <a:stretch>
            <a:fillRect/>
          </a:stretch>
        </p:blipFill>
        <p:spPr>
          <a:xfrm>
            <a:off x="675688" y="3558650"/>
            <a:ext cx="2506925" cy="3138175"/>
          </a:xfrm>
          <a:prstGeom prst="rect">
            <a:avLst/>
          </a:prstGeom>
          <a:noFill/>
          <a:ln>
            <a:noFill/>
          </a:ln>
        </p:spPr>
      </p:pic>
      <p:sp>
        <p:nvSpPr>
          <p:cNvPr id="84" name="Google Shape;84;g101681c3bb1_1_0"/>
          <p:cNvSpPr txBox="1"/>
          <p:nvPr/>
        </p:nvSpPr>
        <p:spPr>
          <a:xfrm>
            <a:off x="3594450" y="5999100"/>
            <a:ext cx="214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200">
                <a:latin typeface="Calibri"/>
                <a:ea typeface="Calibri"/>
                <a:cs typeface="Calibri"/>
                <a:sym typeface="Calibri"/>
              </a:rPr>
              <a:t>my friend Dario</a:t>
            </a:r>
            <a:endParaRPr sz="22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262" name="Shape 262"/>
        <p:cNvGrpSpPr/>
        <p:nvPr/>
      </p:nvGrpSpPr>
      <p:grpSpPr>
        <a:xfrm>
          <a:off x="0" y="0"/>
          <a:ext cx="0" cy="0"/>
          <a:chOff x="0" y="0"/>
          <a:chExt cx="0" cy="0"/>
        </a:xfrm>
      </p:grpSpPr>
      <p:sp>
        <p:nvSpPr>
          <p:cNvPr id="263" name="Google Shape;263;g10160f46edf_0_82"/>
          <p:cNvSpPr/>
          <p:nvPr/>
        </p:nvSpPr>
        <p:spPr>
          <a:xfrm>
            <a:off x="1105125" y="875850"/>
            <a:ext cx="6894900" cy="1883700"/>
          </a:xfrm>
          <a:prstGeom prst="roundRect">
            <a:avLst>
              <a:gd fmla="val 16667" name="adj"/>
            </a:avLst>
          </a:prstGeom>
          <a:solidFill>
            <a:srgbClr val="FFE59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10160f46edf_0_82"/>
          <p:cNvSpPr txBox="1"/>
          <p:nvPr>
            <p:ph type="title"/>
          </p:nvPr>
        </p:nvSpPr>
        <p:spPr>
          <a:xfrm>
            <a:off x="457200" y="34475"/>
            <a:ext cx="8686800" cy="1179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FDFACF"/>
              </a:buClr>
              <a:buSzPts val="3600"/>
              <a:buFont typeface="Century Gothic"/>
              <a:buNone/>
            </a:pPr>
            <a:r>
              <a:rPr b="1" lang="it-IT"/>
              <a:t>The case of V1118 Ori </a:t>
            </a:r>
            <a:endParaRPr b="1"/>
          </a:p>
        </p:txBody>
      </p:sp>
      <p:sp>
        <p:nvSpPr>
          <p:cNvPr id="265" name="Google Shape;265;g10160f46edf_0_82"/>
          <p:cNvSpPr txBox="1"/>
          <p:nvPr>
            <p:ph idx="11" type="ftr"/>
          </p:nvPr>
        </p:nvSpPr>
        <p:spPr>
          <a:xfrm>
            <a:off x="142850" y="6981313"/>
            <a:ext cx="8229600" cy="441300"/>
          </a:xfrm>
          <a:prstGeom prst="rect">
            <a:avLst/>
          </a:prstGeom>
          <a:noFill/>
          <a:ln>
            <a:noFill/>
          </a:ln>
        </p:spPr>
        <p:txBody>
          <a:bodyPr anchorCtr="0" anchor="ctr" bIns="45700" lIns="91425" spcFirstLastPara="1" rIns="91425" wrap="square" tIns="45700">
            <a:noAutofit/>
          </a:bodyPr>
          <a:lstStyle/>
          <a:p>
            <a:pPr indent="-317500" lvl="0" marL="457200" rtl="0" algn="r">
              <a:lnSpc>
                <a:spcPct val="100000"/>
              </a:lnSpc>
              <a:spcBef>
                <a:spcPts val="0"/>
              </a:spcBef>
              <a:spcAft>
                <a:spcPts val="0"/>
              </a:spcAft>
              <a:buSzPts val="1400"/>
              <a:buAutoNum type="arabicPeriod"/>
            </a:pPr>
            <a:r>
              <a:rPr lang="it-IT"/>
              <a:t>STRADE  25-26 Nov 2021              T. Giannini - EXorcism</a:t>
            </a:r>
            <a:endParaRPr/>
          </a:p>
        </p:txBody>
      </p:sp>
      <p:sp>
        <p:nvSpPr>
          <p:cNvPr id="266" name="Google Shape;266;g10160f46edf_0_82"/>
          <p:cNvSpPr txBox="1"/>
          <p:nvPr/>
        </p:nvSpPr>
        <p:spPr>
          <a:xfrm>
            <a:off x="929700" y="5547325"/>
            <a:ext cx="9017100" cy="4617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267" name="Google Shape;267;g10160f46edf_0_82"/>
          <p:cNvSpPr txBox="1"/>
          <p:nvPr/>
        </p:nvSpPr>
        <p:spPr>
          <a:xfrm>
            <a:off x="5530850" y="1775400"/>
            <a:ext cx="334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8" name="Google Shape;268;g10160f46edf_0_82"/>
          <p:cNvSpPr txBox="1"/>
          <p:nvPr/>
        </p:nvSpPr>
        <p:spPr>
          <a:xfrm>
            <a:off x="0" y="6457800"/>
            <a:ext cx="9087900" cy="400200"/>
          </a:xfrm>
          <a:prstGeom prst="rect">
            <a:avLst/>
          </a:prstGeom>
          <a:noFill/>
          <a:ln>
            <a:noFill/>
          </a:ln>
        </p:spPr>
        <p:txBody>
          <a:bodyPr anchorCtr="0" anchor="t" bIns="91425" lIns="91425" spcFirstLastPara="1" rIns="91425" wrap="square" tIns="91425">
            <a:spAutoFit/>
          </a:bodyPr>
          <a:lstStyle/>
          <a:p>
            <a:pPr indent="457200" lvl="0" marL="3200400" marR="0" rtl="0" algn="r">
              <a:lnSpc>
                <a:spcPct val="100000"/>
              </a:lnSpc>
              <a:spcBef>
                <a:spcPts val="0"/>
              </a:spcBef>
              <a:spcAft>
                <a:spcPts val="0"/>
              </a:spcAft>
              <a:buClr>
                <a:srgbClr val="000000"/>
              </a:buClr>
              <a:buSzPts val="1400"/>
              <a:buFont typeface="Arial"/>
              <a:buNone/>
            </a:pPr>
            <a:r>
              <a:rPr i="1" lang="it-IT">
                <a:solidFill>
                  <a:srgbClr val="FDFACF"/>
                </a:solidFill>
                <a:latin typeface="Calibri"/>
                <a:ea typeface="Calibri"/>
                <a:cs typeface="Calibri"/>
                <a:sym typeface="Calibri"/>
              </a:rPr>
              <a:t>PALERMO 20-22 GIUGNO 2022              T. Giannini </a:t>
            </a:r>
            <a:r>
              <a:rPr b="0" i="1" lang="it-IT" sz="1400" u="none" cap="none" strike="noStrike">
                <a:solidFill>
                  <a:srgbClr val="FDFACF"/>
                </a:solidFill>
                <a:latin typeface="Calibri"/>
                <a:ea typeface="Calibri"/>
                <a:cs typeface="Calibri"/>
                <a:sym typeface="Calibri"/>
              </a:rPr>
              <a:t>             10</a:t>
            </a:r>
            <a:endParaRPr b="0" i="1" sz="1400" u="none" cap="none" strike="noStrike">
              <a:solidFill>
                <a:srgbClr val="FDFACF"/>
              </a:solidFill>
              <a:latin typeface="Calibri"/>
              <a:ea typeface="Calibri"/>
              <a:cs typeface="Calibri"/>
              <a:sym typeface="Calibri"/>
            </a:endParaRPr>
          </a:p>
        </p:txBody>
      </p:sp>
      <p:sp>
        <p:nvSpPr>
          <p:cNvPr id="269" name="Google Shape;269;g10160f46edf_0_82"/>
          <p:cNvSpPr txBox="1"/>
          <p:nvPr/>
        </p:nvSpPr>
        <p:spPr>
          <a:xfrm>
            <a:off x="1505175" y="948000"/>
            <a:ext cx="8091600" cy="17394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Calibri"/>
              <a:buChar char="●"/>
            </a:pPr>
            <a:r>
              <a:rPr b="1" i="0" lang="it-IT" sz="1900" u="none" cap="none" strike="noStrike">
                <a:solidFill>
                  <a:srgbClr val="000000"/>
                </a:solidFill>
                <a:latin typeface="Calibri"/>
                <a:ea typeface="Calibri"/>
                <a:cs typeface="Calibri"/>
                <a:sym typeface="Calibri"/>
              </a:rPr>
              <a:t>7 outbursts in 30 yrs , last in 2019</a:t>
            </a:r>
            <a:endParaRPr b="1"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1" i="0" lang="it-IT" sz="1900" u="none" cap="none" strike="noStrike">
                <a:solidFill>
                  <a:srgbClr val="000000"/>
                </a:solidFill>
                <a:latin typeface="Calibri"/>
                <a:ea typeface="Calibri"/>
                <a:cs typeface="Calibri"/>
                <a:sym typeface="Calibri"/>
              </a:rPr>
              <a:t>outbursts of the same source may differ from each other...</a:t>
            </a:r>
            <a:endParaRPr b="1" i="0" sz="1900" u="none" cap="none" strike="noStrike">
              <a:solidFill>
                <a:srgbClr val="000000"/>
              </a:solidFill>
              <a:latin typeface="Calibri"/>
              <a:ea typeface="Calibri"/>
              <a:cs typeface="Calibri"/>
              <a:sym typeface="Calibri"/>
            </a:endParaRPr>
          </a:p>
          <a:p>
            <a:pPr indent="-361950" lvl="0" marL="457200" marR="0" rtl="0" algn="l">
              <a:lnSpc>
                <a:spcPct val="100000"/>
              </a:lnSpc>
              <a:spcBef>
                <a:spcPts val="0"/>
              </a:spcBef>
              <a:spcAft>
                <a:spcPts val="0"/>
              </a:spcAft>
              <a:buClr>
                <a:srgbClr val="000000"/>
              </a:buClr>
              <a:buSzPts val="2100"/>
              <a:buFont typeface="Calibri"/>
              <a:buChar char="●"/>
            </a:pPr>
            <a:r>
              <a:rPr b="1" i="0" lang="it-IT" sz="1900" u="none" cap="none" strike="noStrike">
                <a:solidFill>
                  <a:srgbClr val="000000"/>
                </a:solidFill>
                <a:latin typeface="Calibri"/>
                <a:ea typeface="Calibri"/>
                <a:cs typeface="Calibri"/>
                <a:sym typeface="Calibri"/>
              </a:rPr>
              <a:t>M</a:t>
            </a:r>
            <a:r>
              <a:rPr b="1" i="0" lang="it-IT" sz="1600" u="none" cap="none" strike="noStrike">
                <a:solidFill>
                  <a:srgbClr val="000000"/>
                </a:solidFill>
                <a:latin typeface="Calibri"/>
                <a:ea typeface="Calibri"/>
                <a:cs typeface="Calibri"/>
                <a:sym typeface="Calibri"/>
              </a:rPr>
              <a:t>acc</a:t>
            </a:r>
            <a:r>
              <a:rPr b="1" i="0" lang="it-IT" sz="1900" u="none" cap="none" strike="noStrike">
                <a:solidFill>
                  <a:srgbClr val="000000"/>
                </a:solidFill>
                <a:latin typeface="Calibri"/>
                <a:ea typeface="Calibri"/>
                <a:cs typeface="Calibri"/>
                <a:sym typeface="Calibri"/>
              </a:rPr>
              <a:t>(</a:t>
            </a:r>
            <a:r>
              <a:rPr b="1" i="0" lang="it-IT" sz="1900" u="none" cap="none" strike="noStrike">
                <a:solidFill>
                  <a:srgbClr val="CC0000"/>
                </a:solidFill>
                <a:latin typeface="Calibri"/>
                <a:ea typeface="Calibri"/>
                <a:cs typeface="Calibri"/>
                <a:sym typeface="Calibri"/>
              </a:rPr>
              <a:t>quiesc</a:t>
            </a:r>
            <a:r>
              <a:rPr b="1" i="0" lang="it-IT" sz="1900" u="none" cap="none" strike="noStrike">
                <a:solidFill>
                  <a:srgbClr val="000000"/>
                </a:solidFill>
                <a:latin typeface="Calibri"/>
                <a:ea typeface="Calibri"/>
                <a:cs typeface="Calibri"/>
                <a:sym typeface="Calibri"/>
              </a:rPr>
              <a:t>) ~</a:t>
            </a:r>
            <a:r>
              <a:rPr b="1" i="0" lang="it-IT" sz="1900" u="none" cap="none" strike="noStrike">
                <a:solidFill>
                  <a:srgbClr val="CC0000"/>
                </a:solidFill>
                <a:latin typeface="Calibri"/>
                <a:ea typeface="Calibri"/>
                <a:cs typeface="Calibri"/>
                <a:sym typeface="Calibri"/>
              </a:rPr>
              <a:t> 3 10</a:t>
            </a:r>
            <a:r>
              <a:rPr b="1" baseline="30000" i="0" lang="it-IT" sz="1600" u="none" cap="none" strike="noStrike">
                <a:solidFill>
                  <a:srgbClr val="CC0000"/>
                </a:solidFill>
                <a:latin typeface="Calibri"/>
                <a:ea typeface="Calibri"/>
                <a:cs typeface="Calibri"/>
                <a:sym typeface="Calibri"/>
              </a:rPr>
              <a:t>-9</a:t>
            </a:r>
            <a:r>
              <a:rPr b="1" i="0" lang="it-IT" sz="1900" u="none" cap="none" strike="noStrike">
                <a:solidFill>
                  <a:srgbClr val="000000"/>
                </a:solidFill>
                <a:latin typeface="Calibri"/>
                <a:ea typeface="Calibri"/>
                <a:cs typeface="Calibri"/>
                <a:sym typeface="Calibri"/>
              </a:rPr>
              <a:t> M</a:t>
            </a:r>
            <a:r>
              <a:rPr b="1" i="0" lang="it-IT" sz="1500" u="none" cap="none" strike="noStrike">
                <a:solidFill>
                  <a:srgbClr val="000000"/>
                </a:solidFill>
                <a:latin typeface="Calibri"/>
                <a:ea typeface="Calibri"/>
                <a:cs typeface="Calibri"/>
                <a:sym typeface="Calibri"/>
              </a:rPr>
              <a:t>sun</a:t>
            </a:r>
            <a:r>
              <a:rPr b="1" i="0" lang="it-IT" sz="1900" u="none" cap="none" strike="noStrike">
                <a:solidFill>
                  <a:srgbClr val="000000"/>
                </a:solidFill>
                <a:latin typeface="Calibri"/>
                <a:ea typeface="Calibri"/>
                <a:cs typeface="Calibri"/>
                <a:sym typeface="Calibri"/>
              </a:rPr>
              <a:t>/yr</a:t>
            </a:r>
            <a:endParaRPr b="1" i="0" sz="1900" u="none" cap="none" strike="noStrike">
              <a:solidFill>
                <a:srgbClr val="000000"/>
              </a:solidFill>
              <a:latin typeface="Calibri"/>
              <a:ea typeface="Calibri"/>
              <a:cs typeface="Calibri"/>
              <a:sym typeface="Calibri"/>
            </a:endParaRPr>
          </a:p>
          <a:p>
            <a:pPr indent="-361950" lvl="0" marL="457200" marR="0" rtl="0" algn="l">
              <a:lnSpc>
                <a:spcPct val="100000"/>
              </a:lnSpc>
              <a:spcBef>
                <a:spcPts val="0"/>
              </a:spcBef>
              <a:spcAft>
                <a:spcPts val="0"/>
              </a:spcAft>
              <a:buClr>
                <a:srgbClr val="000000"/>
              </a:buClr>
              <a:buSzPts val="2100"/>
              <a:buFont typeface="Calibri"/>
              <a:buChar char="●"/>
            </a:pPr>
            <a:r>
              <a:rPr b="1" i="0" lang="it-IT" sz="1900" u="none" cap="none" strike="noStrike">
                <a:solidFill>
                  <a:srgbClr val="000000"/>
                </a:solidFill>
                <a:latin typeface="Calibri"/>
                <a:ea typeface="Calibri"/>
                <a:cs typeface="Calibri"/>
                <a:sym typeface="Calibri"/>
              </a:rPr>
              <a:t>M</a:t>
            </a:r>
            <a:r>
              <a:rPr b="1" i="0" lang="it-IT" sz="1500" u="none" cap="none" strike="noStrike">
                <a:solidFill>
                  <a:srgbClr val="000000"/>
                </a:solidFill>
                <a:latin typeface="Calibri"/>
                <a:ea typeface="Calibri"/>
                <a:cs typeface="Calibri"/>
                <a:sym typeface="Calibri"/>
              </a:rPr>
              <a:t>acc</a:t>
            </a:r>
            <a:r>
              <a:rPr b="1" i="0" lang="it-IT" sz="1900" u="none" cap="none" strike="noStrike">
                <a:solidFill>
                  <a:srgbClr val="000000"/>
                </a:solidFill>
                <a:latin typeface="Calibri"/>
                <a:ea typeface="Calibri"/>
                <a:cs typeface="Calibri"/>
                <a:sym typeface="Calibri"/>
              </a:rPr>
              <a:t>(</a:t>
            </a:r>
            <a:r>
              <a:rPr b="1" i="0" lang="it-IT" sz="1900" u="none" cap="none" strike="noStrike">
                <a:solidFill>
                  <a:srgbClr val="CC0000"/>
                </a:solidFill>
                <a:latin typeface="Calibri"/>
                <a:ea typeface="Calibri"/>
                <a:cs typeface="Calibri"/>
                <a:sym typeface="Calibri"/>
              </a:rPr>
              <a:t>2005 outburst -𝚫V=6</a:t>
            </a:r>
            <a:r>
              <a:rPr b="1" i="0" lang="it-IT" sz="1900" u="none" cap="none" strike="noStrike">
                <a:solidFill>
                  <a:srgbClr val="000000"/>
                </a:solidFill>
                <a:latin typeface="Calibri"/>
                <a:ea typeface="Calibri"/>
                <a:cs typeface="Calibri"/>
                <a:sym typeface="Calibri"/>
              </a:rPr>
              <a:t>) </a:t>
            </a:r>
            <a:r>
              <a:rPr b="1" i="0" lang="it-IT" sz="1900" u="none" cap="none" strike="noStrike">
                <a:solidFill>
                  <a:schemeClr val="dk1"/>
                </a:solidFill>
                <a:latin typeface="Calibri"/>
                <a:ea typeface="Calibri"/>
                <a:cs typeface="Calibri"/>
                <a:sym typeface="Calibri"/>
              </a:rPr>
              <a:t>~ </a:t>
            </a:r>
            <a:r>
              <a:rPr b="1" i="0" lang="it-IT" sz="1900" u="none" cap="none" strike="noStrike">
                <a:solidFill>
                  <a:srgbClr val="CC0000"/>
                </a:solidFill>
                <a:latin typeface="Calibri"/>
                <a:ea typeface="Calibri"/>
                <a:cs typeface="Calibri"/>
                <a:sym typeface="Calibri"/>
              </a:rPr>
              <a:t>10</a:t>
            </a:r>
            <a:r>
              <a:rPr b="1" baseline="30000" i="0" lang="it-IT" sz="1600" u="none" cap="none" strike="noStrike">
                <a:solidFill>
                  <a:srgbClr val="CC0000"/>
                </a:solidFill>
                <a:latin typeface="Calibri"/>
                <a:ea typeface="Calibri"/>
                <a:cs typeface="Calibri"/>
                <a:sym typeface="Calibri"/>
              </a:rPr>
              <a:t>-6</a:t>
            </a:r>
            <a:r>
              <a:rPr b="1" i="0" lang="it-IT" sz="1900" u="none" cap="none" strike="noStrike">
                <a:solidFill>
                  <a:schemeClr val="dk1"/>
                </a:solidFill>
                <a:latin typeface="Calibri"/>
                <a:ea typeface="Calibri"/>
                <a:cs typeface="Calibri"/>
                <a:sym typeface="Calibri"/>
              </a:rPr>
              <a:t>M</a:t>
            </a:r>
            <a:r>
              <a:rPr b="1" i="0" lang="it-IT" sz="1500" u="none" cap="none" strike="noStrike">
                <a:solidFill>
                  <a:schemeClr val="dk1"/>
                </a:solidFill>
                <a:latin typeface="Calibri"/>
                <a:ea typeface="Calibri"/>
                <a:cs typeface="Calibri"/>
                <a:sym typeface="Calibri"/>
              </a:rPr>
              <a:t>sun</a:t>
            </a:r>
            <a:r>
              <a:rPr b="1" i="0" lang="it-IT" sz="1900" u="none" cap="none" strike="noStrike">
                <a:solidFill>
                  <a:schemeClr val="dk1"/>
                </a:solidFill>
                <a:latin typeface="Calibri"/>
                <a:ea typeface="Calibri"/>
                <a:cs typeface="Calibri"/>
                <a:sym typeface="Calibri"/>
              </a:rPr>
              <a:t>/yr </a:t>
            </a:r>
            <a:endParaRPr b="1" i="0" sz="1900" u="none" cap="none" strike="noStrike">
              <a:solidFill>
                <a:schemeClr val="dk1"/>
              </a:solidFill>
              <a:latin typeface="Calibri"/>
              <a:ea typeface="Calibri"/>
              <a:cs typeface="Calibri"/>
              <a:sym typeface="Calibri"/>
            </a:endParaRPr>
          </a:p>
          <a:p>
            <a:pPr indent="-361950" lvl="0" marL="457200" marR="0" rtl="0" algn="l">
              <a:lnSpc>
                <a:spcPct val="100000"/>
              </a:lnSpc>
              <a:spcBef>
                <a:spcPts val="0"/>
              </a:spcBef>
              <a:spcAft>
                <a:spcPts val="0"/>
              </a:spcAft>
              <a:buClr>
                <a:schemeClr val="dk1"/>
              </a:buClr>
              <a:buSzPts val="2100"/>
              <a:buFont typeface="Calibri"/>
              <a:buChar char="●"/>
            </a:pPr>
            <a:r>
              <a:rPr b="1" i="0" lang="it-IT" sz="1900" u="none" cap="none" strike="noStrike">
                <a:solidFill>
                  <a:schemeClr val="dk1"/>
                </a:solidFill>
                <a:latin typeface="Calibri"/>
                <a:ea typeface="Calibri"/>
                <a:cs typeface="Calibri"/>
                <a:sym typeface="Calibri"/>
              </a:rPr>
              <a:t>M</a:t>
            </a:r>
            <a:r>
              <a:rPr b="1" i="0" lang="it-IT" sz="1500" u="none" cap="none" strike="noStrike">
                <a:solidFill>
                  <a:schemeClr val="dk1"/>
                </a:solidFill>
                <a:latin typeface="Calibri"/>
                <a:ea typeface="Calibri"/>
                <a:cs typeface="Calibri"/>
                <a:sym typeface="Calibri"/>
              </a:rPr>
              <a:t>acc</a:t>
            </a:r>
            <a:r>
              <a:rPr b="1" i="0" lang="it-IT" sz="1900" u="none" cap="none" strike="noStrike">
                <a:solidFill>
                  <a:schemeClr val="dk1"/>
                </a:solidFill>
                <a:latin typeface="Calibri"/>
                <a:ea typeface="Calibri"/>
                <a:cs typeface="Calibri"/>
                <a:sym typeface="Calibri"/>
              </a:rPr>
              <a:t>(</a:t>
            </a:r>
            <a:r>
              <a:rPr b="1" i="0" lang="it-IT" sz="1900" u="none" cap="none" strike="noStrike">
                <a:solidFill>
                  <a:srgbClr val="CC0000"/>
                </a:solidFill>
                <a:latin typeface="Calibri"/>
                <a:ea typeface="Calibri"/>
                <a:cs typeface="Calibri"/>
                <a:sym typeface="Calibri"/>
              </a:rPr>
              <a:t>2015 outburst-𝚫V=5</a:t>
            </a:r>
            <a:r>
              <a:rPr b="1" i="0" lang="it-IT" sz="1900" u="none" cap="none" strike="noStrike">
                <a:solidFill>
                  <a:schemeClr val="dk1"/>
                </a:solidFill>
                <a:latin typeface="Calibri"/>
                <a:ea typeface="Calibri"/>
                <a:cs typeface="Calibri"/>
                <a:sym typeface="Calibri"/>
              </a:rPr>
              <a:t>) ~ </a:t>
            </a:r>
            <a:r>
              <a:rPr b="1" i="0" lang="it-IT" sz="1900" u="none" cap="none" strike="noStrike">
                <a:solidFill>
                  <a:srgbClr val="CC0000"/>
                </a:solidFill>
                <a:latin typeface="Calibri"/>
                <a:ea typeface="Calibri"/>
                <a:cs typeface="Calibri"/>
                <a:sym typeface="Calibri"/>
              </a:rPr>
              <a:t>10</a:t>
            </a:r>
            <a:r>
              <a:rPr b="1" baseline="30000" i="0" lang="it-IT" sz="1600" u="none" cap="none" strike="noStrike">
                <a:solidFill>
                  <a:srgbClr val="CC0000"/>
                </a:solidFill>
                <a:latin typeface="Calibri"/>
                <a:ea typeface="Calibri"/>
                <a:cs typeface="Calibri"/>
                <a:sym typeface="Calibri"/>
              </a:rPr>
              <a:t>-7</a:t>
            </a:r>
            <a:r>
              <a:rPr b="1" i="0" lang="it-IT" sz="1900" u="none" cap="none" strike="noStrike">
                <a:solidFill>
                  <a:schemeClr val="dk1"/>
                </a:solidFill>
                <a:latin typeface="Calibri"/>
                <a:ea typeface="Calibri"/>
                <a:cs typeface="Calibri"/>
                <a:sym typeface="Calibri"/>
              </a:rPr>
              <a:t>M</a:t>
            </a:r>
            <a:r>
              <a:rPr b="1" i="0" lang="it-IT" sz="1500" u="none" cap="none" strike="noStrike">
                <a:solidFill>
                  <a:schemeClr val="dk1"/>
                </a:solidFill>
                <a:latin typeface="Calibri"/>
                <a:ea typeface="Calibri"/>
                <a:cs typeface="Calibri"/>
                <a:sym typeface="Calibri"/>
              </a:rPr>
              <a:t>sun</a:t>
            </a:r>
            <a:r>
              <a:rPr b="1" i="0" lang="it-IT" sz="1900" u="none" cap="none" strike="noStrike">
                <a:solidFill>
                  <a:schemeClr val="dk1"/>
                </a:solidFill>
                <a:latin typeface="Calibri"/>
                <a:ea typeface="Calibri"/>
                <a:cs typeface="Calibri"/>
                <a:sym typeface="Calibri"/>
              </a:rPr>
              <a:t>/yr</a:t>
            </a:r>
            <a:r>
              <a:rPr b="1" i="0" lang="it-IT" sz="2100" u="none" cap="none" strike="noStrike">
                <a:solidFill>
                  <a:schemeClr val="dk1"/>
                </a:solidFill>
                <a:latin typeface="Calibri"/>
                <a:ea typeface="Calibri"/>
                <a:cs typeface="Calibri"/>
                <a:sym typeface="Calibri"/>
              </a:rPr>
              <a:t> </a:t>
            </a:r>
            <a:endParaRPr b="1" i="0" sz="2100" u="none" cap="none" strike="noStrike">
              <a:solidFill>
                <a:schemeClr val="dk1"/>
              </a:solidFill>
              <a:latin typeface="Calibri"/>
              <a:ea typeface="Calibri"/>
              <a:cs typeface="Calibri"/>
              <a:sym typeface="Calibri"/>
            </a:endParaRPr>
          </a:p>
        </p:txBody>
      </p:sp>
      <p:pic>
        <p:nvPicPr>
          <p:cNvPr id="270" name="Google Shape;270;g10160f46edf_0_82"/>
          <p:cNvPicPr preferRelativeResize="0"/>
          <p:nvPr/>
        </p:nvPicPr>
        <p:blipFill rotWithShape="1">
          <a:blip r:embed="rId3">
            <a:alphaModFix/>
          </a:blip>
          <a:srcRect b="0" l="0" r="0" t="0"/>
          <a:stretch/>
        </p:blipFill>
        <p:spPr>
          <a:xfrm>
            <a:off x="142850" y="3015325"/>
            <a:ext cx="4934175" cy="2918950"/>
          </a:xfrm>
          <a:prstGeom prst="rect">
            <a:avLst/>
          </a:prstGeom>
          <a:noFill/>
          <a:ln>
            <a:noFill/>
          </a:ln>
        </p:spPr>
      </p:pic>
      <p:pic>
        <p:nvPicPr>
          <p:cNvPr id="271" name="Google Shape;271;g10160f46edf_0_82"/>
          <p:cNvPicPr preferRelativeResize="0"/>
          <p:nvPr/>
        </p:nvPicPr>
        <p:blipFill rotWithShape="1">
          <a:blip r:embed="rId4">
            <a:alphaModFix/>
          </a:blip>
          <a:srcRect b="0" l="0" r="0" t="0"/>
          <a:stretch/>
        </p:blipFill>
        <p:spPr>
          <a:xfrm>
            <a:off x="5379500" y="3811717"/>
            <a:ext cx="3644700" cy="2117433"/>
          </a:xfrm>
          <a:prstGeom prst="rect">
            <a:avLst/>
          </a:prstGeom>
          <a:noFill/>
          <a:ln>
            <a:noFill/>
          </a:ln>
        </p:spPr>
      </p:pic>
      <p:sp>
        <p:nvSpPr>
          <p:cNvPr id="272" name="Google Shape;272;g10160f46edf_0_82"/>
          <p:cNvSpPr txBox="1"/>
          <p:nvPr/>
        </p:nvSpPr>
        <p:spPr>
          <a:xfrm>
            <a:off x="5027050" y="5934275"/>
            <a:ext cx="25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Calibri"/>
                <a:ea typeface="Calibri"/>
                <a:cs typeface="Calibri"/>
                <a:sym typeface="Calibri"/>
              </a:rPr>
              <a:t>Giannini+. 2016, 2017, 2020</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277" name="Shape 277"/>
        <p:cNvGrpSpPr/>
        <p:nvPr/>
      </p:nvGrpSpPr>
      <p:grpSpPr>
        <a:xfrm>
          <a:off x="0" y="0"/>
          <a:ext cx="0" cy="0"/>
          <a:chOff x="0" y="0"/>
          <a:chExt cx="0" cy="0"/>
        </a:xfrm>
      </p:grpSpPr>
      <p:sp>
        <p:nvSpPr>
          <p:cNvPr id="278" name="Google Shape;278;g10160f46edf_0_92"/>
          <p:cNvSpPr/>
          <p:nvPr/>
        </p:nvSpPr>
        <p:spPr>
          <a:xfrm>
            <a:off x="60350" y="4130675"/>
            <a:ext cx="9017100" cy="2265300"/>
          </a:xfrm>
          <a:prstGeom prst="roundRect">
            <a:avLst>
              <a:gd fmla="val 16667" name="adj"/>
            </a:avLst>
          </a:prstGeom>
          <a:solidFill>
            <a:srgbClr val="F1C23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10160f46edf_0_92"/>
          <p:cNvSpPr/>
          <p:nvPr/>
        </p:nvSpPr>
        <p:spPr>
          <a:xfrm>
            <a:off x="136500" y="841375"/>
            <a:ext cx="8880600" cy="3171000"/>
          </a:xfrm>
          <a:prstGeom prst="roundRect">
            <a:avLst>
              <a:gd fmla="val 16667" name="adj"/>
            </a:avLst>
          </a:prstGeom>
          <a:solidFill>
            <a:srgbClr val="FFE59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10160f46edf_0_92"/>
          <p:cNvSpPr txBox="1"/>
          <p:nvPr>
            <p:ph type="title"/>
          </p:nvPr>
        </p:nvSpPr>
        <p:spPr>
          <a:xfrm>
            <a:off x="228600" y="110675"/>
            <a:ext cx="8880600" cy="6213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FDFACF"/>
              </a:buClr>
              <a:buSzPts val="3600"/>
              <a:buFont typeface="Century Gothic"/>
              <a:buNone/>
            </a:pPr>
            <a:r>
              <a:rPr b="1" lang="it-IT"/>
              <a:t> Vera Rubin-LSST</a:t>
            </a:r>
            <a:endParaRPr b="1"/>
          </a:p>
        </p:txBody>
      </p:sp>
      <p:sp>
        <p:nvSpPr>
          <p:cNvPr id="281" name="Google Shape;281;g10160f46edf_0_92"/>
          <p:cNvSpPr txBox="1"/>
          <p:nvPr>
            <p:ph idx="11" type="ftr"/>
          </p:nvPr>
        </p:nvSpPr>
        <p:spPr>
          <a:xfrm>
            <a:off x="142850" y="6981313"/>
            <a:ext cx="8229600" cy="441300"/>
          </a:xfrm>
          <a:prstGeom prst="rect">
            <a:avLst/>
          </a:prstGeom>
          <a:noFill/>
          <a:ln>
            <a:noFill/>
          </a:ln>
        </p:spPr>
        <p:txBody>
          <a:bodyPr anchorCtr="0" anchor="ctr" bIns="45700" lIns="91425" spcFirstLastPara="1" rIns="91425" wrap="square" tIns="45700">
            <a:noAutofit/>
          </a:bodyPr>
          <a:lstStyle/>
          <a:p>
            <a:pPr indent="0" lvl="0" marL="914400" rtl="0" algn="r">
              <a:lnSpc>
                <a:spcPct val="100000"/>
              </a:lnSpc>
              <a:spcBef>
                <a:spcPts val="0"/>
              </a:spcBef>
              <a:spcAft>
                <a:spcPts val="0"/>
              </a:spcAft>
              <a:buSzPts val="1400"/>
              <a:buNone/>
            </a:pPr>
            <a:r>
              <a:rPr lang="it-IT"/>
              <a:t>STRADE  25-26 Nov 2021              T. Giannini - EXorcism</a:t>
            </a:r>
            <a:endParaRPr/>
          </a:p>
        </p:txBody>
      </p:sp>
      <p:sp>
        <p:nvSpPr>
          <p:cNvPr id="282" name="Google Shape;282;g10160f46edf_0_92"/>
          <p:cNvSpPr txBox="1"/>
          <p:nvPr/>
        </p:nvSpPr>
        <p:spPr>
          <a:xfrm>
            <a:off x="0" y="5173675"/>
            <a:ext cx="9017100" cy="4617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283" name="Google Shape;283;g10160f46edf_0_92"/>
          <p:cNvSpPr txBox="1"/>
          <p:nvPr/>
        </p:nvSpPr>
        <p:spPr>
          <a:xfrm>
            <a:off x="0" y="6457800"/>
            <a:ext cx="9087900" cy="400200"/>
          </a:xfrm>
          <a:prstGeom prst="rect">
            <a:avLst/>
          </a:prstGeom>
          <a:noFill/>
          <a:ln>
            <a:noFill/>
          </a:ln>
        </p:spPr>
        <p:txBody>
          <a:bodyPr anchorCtr="0" anchor="t" bIns="91425" lIns="91425" spcFirstLastPara="1" rIns="91425" wrap="square" tIns="91425">
            <a:spAutoFit/>
          </a:bodyPr>
          <a:lstStyle/>
          <a:p>
            <a:pPr indent="457200" lvl="0" marL="3200400" marR="0" rtl="0" algn="r">
              <a:lnSpc>
                <a:spcPct val="100000"/>
              </a:lnSpc>
              <a:spcBef>
                <a:spcPts val="0"/>
              </a:spcBef>
              <a:spcAft>
                <a:spcPts val="0"/>
              </a:spcAft>
              <a:buClr>
                <a:srgbClr val="000000"/>
              </a:buClr>
              <a:buSzPts val="1400"/>
              <a:buFont typeface="Arial"/>
              <a:buNone/>
            </a:pPr>
            <a:r>
              <a:rPr i="1" lang="it-IT">
                <a:solidFill>
                  <a:srgbClr val="FDFACF"/>
                </a:solidFill>
                <a:latin typeface="Calibri"/>
                <a:ea typeface="Calibri"/>
                <a:cs typeface="Calibri"/>
                <a:sym typeface="Calibri"/>
              </a:rPr>
              <a:t>PALERMO 20-22 GIUGNO 2022              T. Giannini </a:t>
            </a:r>
            <a:r>
              <a:rPr b="0" i="1" lang="it-IT" sz="1400" u="none" cap="none" strike="noStrike">
                <a:solidFill>
                  <a:srgbClr val="FDFACF"/>
                </a:solidFill>
                <a:latin typeface="Calibri"/>
                <a:ea typeface="Calibri"/>
                <a:cs typeface="Calibri"/>
                <a:sym typeface="Calibri"/>
              </a:rPr>
              <a:t>                 1</a:t>
            </a:r>
            <a:r>
              <a:rPr i="1" lang="it-IT">
                <a:solidFill>
                  <a:srgbClr val="FDFACF"/>
                </a:solidFill>
                <a:latin typeface="Calibri"/>
                <a:ea typeface="Calibri"/>
                <a:cs typeface="Calibri"/>
                <a:sym typeface="Calibri"/>
              </a:rPr>
              <a:t>1</a:t>
            </a:r>
            <a:endParaRPr b="0" i="1" sz="1400" u="none" cap="none" strike="noStrike">
              <a:solidFill>
                <a:srgbClr val="FDFACF"/>
              </a:solidFill>
              <a:latin typeface="Calibri"/>
              <a:ea typeface="Calibri"/>
              <a:cs typeface="Calibri"/>
              <a:sym typeface="Calibri"/>
            </a:endParaRPr>
          </a:p>
        </p:txBody>
      </p:sp>
      <p:sp>
        <p:nvSpPr>
          <p:cNvPr id="284" name="Google Shape;284;g10160f46edf_0_92"/>
          <p:cNvSpPr txBox="1"/>
          <p:nvPr/>
        </p:nvSpPr>
        <p:spPr>
          <a:xfrm>
            <a:off x="462000" y="840600"/>
            <a:ext cx="8229600" cy="32325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rgbClr val="000000"/>
              </a:buClr>
              <a:buSzPts val="2200"/>
              <a:buFont typeface="Calibri"/>
              <a:buChar char="●"/>
            </a:pPr>
            <a:r>
              <a:rPr b="1" lang="it-IT" sz="2200">
                <a:latin typeface="Calibri"/>
                <a:ea typeface="Calibri"/>
                <a:cs typeface="Calibri"/>
                <a:sym typeface="Calibri"/>
              </a:rPr>
              <a:t>increase the number of  EXor/FUor candidates</a:t>
            </a:r>
            <a:endParaRPr b="1"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1" lang="it-IT" sz="2200">
                <a:latin typeface="Calibri"/>
                <a:ea typeface="Calibri"/>
                <a:cs typeface="Calibri"/>
                <a:sym typeface="Calibri"/>
              </a:rPr>
              <a:t>monitor known objects for a decade</a:t>
            </a:r>
            <a:endParaRPr b="1"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1" lang="it-IT" sz="2200">
                <a:latin typeface="Calibri"/>
                <a:ea typeface="Calibri"/>
                <a:cs typeface="Calibri"/>
                <a:sym typeface="Calibri"/>
              </a:rPr>
              <a:t>discover new FUors and observe the rising phase</a:t>
            </a:r>
            <a:endParaRPr b="1"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1" lang="it-IT" sz="2200">
                <a:solidFill>
                  <a:schemeClr val="dk1"/>
                </a:solidFill>
                <a:latin typeface="Calibri"/>
                <a:ea typeface="Calibri"/>
                <a:cs typeface="Calibri"/>
                <a:sym typeface="Calibri"/>
              </a:rPr>
              <a:t>investigate the EXor/FUor phenomenon in phases earlier than PMS</a:t>
            </a:r>
            <a:endParaRPr b="1"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1" lang="it-IT" sz="2200">
                <a:latin typeface="Calibri"/>
                <a:ea typeface="Calibri"/>
                <a:cs typeface="Calibri"/>
                <a:sym typeface="Calibri"/>
              </a:rPr>
              <a:t>define the statistical impact of eruptive vs non-eruptive PMS</a:t>
            </a:r>
            <a:endParaRPr b="1"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1" lang="it-IT" sz="2200">
                <a:latin typeface="Calibri"/>
                <a:ea typeface="Calibri"/>
                <a:cs typeface="Calibri"/>
                <a:sym typeface="Calibri"/>
              </a:rPr>
              <a:t>discriminate between intrinsic and extrinsic variables</a:t>
            </a:r>
            <a:endParaRPr b="1" sz="2200">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1" lang="it-IT" sz="2200">
                <a:latin typeface="Calibri"/>
                <a:ea typeface="Calibri"/>
                <a:cs typeface="Calibri"/>
                <a:sym typeface="Calibri"/>
              </a:rPr>
              <a:t>obtain clues on the mechanism(s) triggering the outburst</a:t>
            </a:r>
            <a:endParaRPr b="1" sz="2200">
              <a:latin typeface="Calibri"/>
              <a:ea typeface="Calibri"/>
              <a:cs typeface="Calibri"/>
              <a:sym typeface="Calibri"/>
            </a:endParaRPr>
          </a:p>
          <a:p>
            <a:pPr indent="-368300" lvl="0" marL="457200" marR="0" rtl="0" algn="l">
              <a:lnSpc>
                <a:spcPct val="100000"/>
              </a:lnSpc>
              <a:spcBef>
                <a:spcPts val="0"/>
              </a:spcBef>
              <a:spcAft>
                <a:spcPts val="0"/>
              </a:spcAft>
              <a:buSzPts val="2200"/>
              <a:buFont typeface="Calibri"/>
              <a:buChar char="●"/>
            </a:pPr>
            <a:r>
              <a:rPr b="1" lang="it-IT" sz="2200">
                <a:latin typeface="Calibri"/>
                <a:ea typeface="Calibri"/>
                <a:cs typeface="Calibri"/>
                <a:sym typeface="Calibri"/>
              </a:rPr>
              <a:t>solve the luminosity problem</a:t>
            </a:r>
            <a:endParaRPr b="1" sz="2200">
              <a:latin typeface="Calibri"/>
              <a:ea typeface="Calibri"/>
              <a:cs typeface="Calibri"/>
              <a:sym typeface="Calibri"/>
            </a:endParaRPr>
          </a:p>
        </p:txBody>
      </p:sp>
      <p:grpSp>
        <p:nvGrpSpPr>
          <p:cNvPr id="285" name="Google Shape;285;g10160f46edf_0_92"/>
          <p:cNvGrpSpPr/>
          <p:nvPr/>
        </p:nvGrpSpPr>
        <p:grpSpPr>
          <a:xfrm>
            <a:off x="4350" y="4007650"/>
            <a:ext cx="9087900" cy="2390618"/>
            <a:chOff x="4350" y="2940850"/>
            <a:chExt cx="9087900" cy="2390618"/>
          </a:xfrm>
        </p:grpSpPr>
        <p:sp>
          <p:nvSpPr>
            <p:cNvPr id="286" name="Google Shape;286;g10160f46edf_0_92"/>
            <p:cNvSpPr txBox="1"/>
            <p:nvPr/>
          </p:nvSpPr>
          <p:spPr>
            <a:xfrm>
              <a:off x="4350" y="4900368"/>
              <a:ext cx="90879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CC0000"/>
                </a:buClr>
                <a:buSzPts val="1600"/>
                <a:buFont typeface="Calibri"/>
                <a:buChar char="●"/>
              </a:pPr>
              <a:r>
                <a:rPr b="1" i="0" lang="it-IT" sz="1600" u="sng" cap="none" strike="noStrike">
                  <a:solidFill>
                    <a:srgbClr val="CC0000"/>
                  </a:solidFill>
                  <a:latin typeface="Calibri"/>
                  <a:ea typeface="Calibri"/>
                  <a:cs typeface="Calibri"/>
                  <a:sym typeface="Calibri"/>
                </a:rPr>
                <a:t>EXors and FUors are scientific goals of the Transient and Variable Stars (TVS) Science Collaboration</a:t>
              </a:r>
              <a:endParaRPr b="1" i="0" sz="1800" u="none" cap="none" strike="noStrike">
                <a:solidFill>
                  <a:schemeClr val="dk1"/>
                </a:solidFill>
                <a:latin typeface="Calibri"/>
                <a:ea typeface="Calibri"/>
                <a:cs typeface="Calibri"/>
                <a:sym typeface="Calibri"/>
              </a:endParaRPr>
            </a:p>
          </p:txBody>
        </p:sp>
        <p:grpSp>
          <p:nvGrpSpPr>
            <p:cNvPr id="287" name="Google Shape;287;g10160f46edf_0_92"/>
            <p:cNvGrpSpPr/>
            <p:nvPr/>
          </p:nvGrpSpPr>
          <p:grpSpPr>
            <a:xfrm>
              <a:off x="302325" y="3342900"/>
              <a:ext cx="8539351" cy="1599000"/>
              <a:chOff x="310275" y="3019050"/>
              <a:chExt cx="8539351" cy="1599000"/>
            </a:xfrm>
          </p:grpSpPr>
          <p:pic>
            <p:nvPicPr>
              <p:cNvPr id="288" name="Google Shape;288;g10160f46edf_0_92"/>
              <p:cNvPicPr preferRelativeResize="0"/>
              <p:nvPr/>
            </p:nvPicPr>
            <p:blipFill rotWithShape="1">
              <a:blip r:embed="rId3">
                <a:alphaModFix/>
              </a:blip>
              <a:srcRect b="0" l="0" r="0" t="0"/>
              <a:stretch/>
            </p:blipFill>
            <p:spPr>
              <a:xfrm>
                <a:off x="6322938" y="3203550"/>
                <a:ext cx="2526688" cy="1316150"/>
              </a:xfrm>
              <a:prstGeom prst="rect">
                <a:avLst/>
              </a:prstGeom>
              <a:noFill/>
              <a:ln>
                <a:noFill/>
              </a:ln>
            </p:spPr>
          </p:pic>
          <p:sp>
            <p:nvSpPr>
              <p:cNvPr id="289" name="Google Shape;289;g10160f46edf_0_92"/>
              <p:cNvSpPr/>
              <p:nvPr/>
            </p:nvSpPr>
            <p:spPr>
              <a:xfrm>
                <a:off x="310275" y="3019050"/>
                <a:ext cx="5767200" cy="1572900"/>
              </a:xfrm>
              <a:prstGeom prst="roundRect">
                <a:avLst>
                  <a:gd fmla="val 16667" name="adj"/>
                </a:avLst>
              </a:prstGeom>
              <a:solidFill>
                <a:srgbClr val="EEEEEE"/>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0000"/>
                  </a:solidFill>
                  <a:latin typeface="Arial"/>
                  <a:ea typeface="Arial"/>
                  <a:cs typeface="Arial"/>
                  <a:sym typeface="Arial"/>
                </a:endParaRPr>
              </a:p>
            </p:txBody>
          </p:sp>
          <p:sp>
            <p:nvSpPr>
              <p:cNvPr id="290" name="Google Shape;290;g10160f46edf_0_92"/>
              <p:cNvSpPr txBox="1"/>
              <p:nvPr/>
            </p:nvSpPr>
            <p:spPr>
              <a:xfrm>
                <a:off x="6835425" y="3689250"/>
                <a:ext cx="1656000" cy="29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it-IT" sz="1800" u="none" cap="none" strike="noStrike">
                    <a:solidFill>
                      <a:srgbClr val="990000"/>
                    </a:solidFill>
                    <a:latin typeface="Calibri"/>
                    <a:ea typeface="Calibri"/>
                    <a:cs typeface="Calibri"/>
                    <a:sym typeface="Calibri"/>
                  </a:rPr>
                  <a:t>     </a:t>
                </a:r>
                <a:r>
                  <a:rPr b="1" i="0" lang="it-IT" sz="2200" u="none" cap="none" strike="noStrike">
                    <a:solidFill>
                      <a:srgbClr val="990000"/>
                    </a:solidFill>
                    <a:latin typeface="Calibri"/>
                    <a:ea typeface="Calibri"/>
                    <a:cs typeface="Calibri"/>
                    <a:sym typeface="Calibri"/>
                  </a:rPr>
                  <a:t>candidate </a:t>
                </a:r>
                <a:endParaRPr b="1" i="0" sz="2200" u="none" cap="none" strike="noStrike">
                  <a:solidFill>
                    <a:srgbClr val="99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it-IT" sz="2200" u="none" cap="none" strike="noStrike">
                    <a:solidFill>
                      <a:srgbClr val="990000"/>
                    </a:solidFill>
                    <a:latin typeface="Calibri"/>
                    <a:ea typeface="Calibri"/>
                    <a:cs typeface="Calibri"/>
                    <a:sym typeface="Calibri"/>
                  </a:rPr>
                  <a:t>eruptive variables</a:t>
                </a:r>
                <a:endParaRPr b="1" i="0" sz="2200" u="none" cap="none" strike="noStrike">
                  <a:solidFill>
                    <a:srgbClr val="990000"/>
                  </a:solidFill>
                  <a:latin typeface="Calibri"/>
                  <a:ea typeface="Calibri"/>
                  <a:cs typeface="Calibri"/>
                  <a:sym typeface="Calibri"/>
                </a:endParaRPr>
              </a:p>
            </p:txBody>
          </p:sp>
          <p:sp>
            <p:nvSpPr>
              <p:cNvPr id="291" name="Google Shape;291;g10160f46edf_0_92"/>
              <p:cNvSpPr txBox="1"/>
              <p:nvPr/>
            </p:nvSpPr>
            <p:spPr>
              <a:xfrm>
                <a:off x="1273806" y="3512450"/>
                <a:ext cx="3484500" cy="292500"/>
              </a:xfrm>
              <a:prstGeom prst="rect">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it-IT" sz="1400" u="none" cap="none" strike="noStrike">
                    <a:solidFill>
                      <a:schemeClr val="dk1"/>
                    </a:solidFill>
                    <a:latin typeface="Calibri"/>
                    <a:ea typeface="Calibri"/>
                    <a:cs typeface="Calibri"/>
                    <a:sym typeface="Calibri"/>
                  </a:rPr>
                  <a:t>2. Location in a star-forming region</a:t>
                </a:r>
                <a:r>
                  <a:rPr b="0" i="0" lang="it-IT" sz="1400" u="none" cap="none" strike="noStrike">
                    <a:solidFill>
                      <a:schemeClr val="dk1"/>
                    </a:solidFill>
                    <a:latin typeface="Calibri"/>
                    <a:ea typeface="Calibri"/>
                    <a:cs typeface="Calibri"/>
                    <a:sym typeface="Calibri"/>
                  </a:rPr>
                  <a:t> </a:t>
                </a:r>
                <a:endParaRPr b="0" i="0" sz="1400" u="none" cap="none" strike="noStrike">
                  <a:solidFill>
                    <a:schemeClr val="dk1"/>
                  </a:solidFill>
                  <a:latin typeface="Calibri"/>
                  <a:ea typeface="Calibri"/>
                  <a:cs typeface="Calibri"/>
                  <a:sym typeface="Calibri"/>
                </a:endParaRPr>
              </a:p>
            </p:txBody>
          </p:sp>
          <p:sp>
            <p:nvSpPr>
              <p:cNvPr id="292" name="Google Shape;292;g10160f46edf_0_92"/>
              <p:cNvSpPr txBox="1"/>
              <p:nvPr/>
            </p:nvSpPr>
            <p:spPr>
              <a:xfrm>
                <a:off x="877725" y="3203550"/>
                <a:ext cx="3589500" cy="2925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Calibri"/>
                    <a:ea typeface="Calibri"/>
                    <a:cs typeface="Calibri"/>
                    <a:sym typeface="Calibri"/>
                  </a:rPr>
                  <a:t>1. Mag variation alert (e.g. Δmag &gt; 1) </a:t>
                </a:r>
                <a:endParaRPr b="1" i="0" sz="1400" u="none" cap="none" strike="noStrike">
                  <a:solidFill>
                    <a:srgbClr val="000000"/>
                  </a:solidFill>
                  <a:latin typeface="Calibri"/>
                  <a:ea typeface="Calibri"/>
                  <a:cs typeface="Calibri"/>
                  <a:sym typeface="Calibri"/>
                </a:endParaRPr>
              </a:p>
            </p:txBody>
          </p:sp>
          <p:sp>
            <p:nvSpPr>
              <p:cNvPr id="293" name="Google Shape;293;g10160f46edf_0_92"/>
              <p:cNvSpPr txBox="1"/>
              <p:nvPr/>
            </p:nvSpPr>
            <p:spPr>
              <a:xfrm>
                <a:off x="1607982" y="3821350"/>
                <a:ext cx="3476400" cy="292500"/>
              </a:xfrm>
              <a:prstGeom prst="rect">
                <a:avLst/>
              </a:prstGeom>
              <a:solidFill>
                <a:srgbClr val="BF9000"/>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it-IT" sz="1400" u="none" cap="none" strike="noStrike">
                    <a:solidFill>
                      <a:schemeClr val="dk1"/>
                    </a:solidFill>
                    <a:latin typeface="Calibri"/>
                    <a:ea typeface="Calibri"/>
                    <a:cs typeface="Calibri"/>
                    <a:sym typeface="Calibri"/>
                  </a:rPr>
                  <a:t>3. SED typical of YSO (rising with λ)</a:t>
                </a:r>
                <a:endParaRPr b="1" i="0" sz="1400" u="none" cap="none" strike="noStrike">
                  <a:solidFill>
                    <a:schemeClr val="dk1"/>
                  </a:solidFill>
                  <a:latin typeface="Calibri"/>
                  <a:ea typeface="Calibri"/>
                  <a:cs typeface="Calibri"/>
                  <a:sym typeface="Calibri"/>
                </a:endParaRPr>
              </a:p>
            </p:txBody>
          </p:sp>
          <p:sp>
            <p:nvSpPr>
              <p:cNvPr id="294" name="Google Shape;294;g10160f46edf_0_92"/>
              <p:cNvSpPr txBox="1"/>
              <p:nvPr/>
            </p:nvSpPr>
            <p:spPr>
              <a:xfrm>
                <a:off x="1942158" y="4130250"/>
                <a:ext cx="3476400" cy="292500"/>
              </a:xfrm>
              <a:prstGeom prst="rect">
                <a:avLst/>
              </a:prstGeom>
              <a:solidFill>
                <a:srgbClr val="7F6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it-IT" sz="1400" u="none" cap="none" strike="noStrike">
                    <a:solidFill>
                      <a:schemeClr val="dk1"/>
                    </a:solidFill>
                    <a:latin typeface="Calibri"/>
                    <a:ea typeface="Calibri"/>
                    <a:cs typeface="Calibri"/>
                    <a:sym typeface="Calibri"/>
                  </a:rPr>
                  <a:t>4. Lightcurve (and colours)</a:t>
                </a:r>
                <a:endParaRPr b="1" i="0" sz="1400" u="none" cap="none" strike="noStrike">
                  <a:solidFill>
                    <a:schemeClr val="dk1"/>
                  </a:solidFill>
                  <a:latin typeface="Calibri"/>
                  <a:ea typeface="Calibri"/>
                  <a:cs typeface="Calibri"/>
                  <a:sym typeface="Calibri"/>
                </a:endParaRPr>
              </a:p>
            </p:txBody>
          </p:sp>
          <p:sp>
            <p:nvSpPr>
              <p:cNvPr id="295" name="Google Shape;295;g10160f46edf_0_92"/>
              <p:cNvSpPr/>
              <p:nvPr/>
            </p:nvSpPr>
            <p:spPr>
              <a:xfrm>
                <a:off x="5706975" y="3741750"/>
                <a:ext cx="881100" cy="181800"/>
              </a:xfrm>
              <a:prstGeom prst="rightArrow">
                <a:avLst>
                  <a:gd fmla="val 28712" name="adj1"/>
                  <a:gd fmla="val 116006" name="adj2"/>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10160f46edf_0_92"/>
              <p:cNvSpPr txBox="1"/>
              <p:nvPr/>
            </p:nvSpPr>
            <p:spPr>
              <a:xfrm rot="-5400000">
                <a:off x="-274825" y="3740700"/>
                <a:ext cx="15729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IT" sz="1800" u="none" cap="none" strike="noStrike">
                    <a:solidFill>
                      <a:srgbClr val="990000"/>
                    </a:solidFill>
                    <a:latin typeface="Calibri"/>
                    <a:ea typeface="Calibri"/>
                    <a:cs typeface="Calibri"/>
                    <a:sym typeface="Calibri"/>
                  </a:rPr>
                  <a:t>Photometry</a:t>
                </a:r>
                <a:endParaRPr b="1" i="0" sz="1800" u="none" cap="none" strike="noStrike">
                  <a:solidFill>
                    <a:srgbClr val="990000"/>
                  </a:solidFill>
                  <a:latin typeface="Calibri"/>
                  <a:ea typeface="Calibri"/>
                  <a:cs typeface="Calibri"/>
                  <a:sym typeface="Calibri"/>
                </a:endParaRPr>
              </a:p>
            </p:txBody>
          </p:sp>
        </p:grpSp>
        <p:sp>
          <p:nvSpPr>
            <p:cNvPr id="297" name="Google Shape;297;g10160f46edf_0_92"/>
            <p:cNvSpPr txBox="1"/>
            <p:nvPr/>
          </p:nvSpPr>
          <p:spPr>
            <a:xfrm>
              <a:off x="2759075" y="2940850"/>
              <a:ext cx="46482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it-IT" sz="2300" u="none" cap="none" strike="noStrike">
                  <a:solidFill>
                    <a:srgbClr val="000000"/>
                  </a:solidFill>
                  <a:latin typeface="Calibri"/>
                  <a:ea typeface="Calibri"/>
                  <a:cs typeface="Calibri"/>
                  <a:sym typeface="Calibri"/>
                </a:rPr>
                <a:t>EXOR</a:t>
              </a:r>
              <a:r>
                <a:rPr b="1" lang="it-IT" sz="2300">
                  <a:latin typeface="Calibri"/>
                  <a:ea typeface="Calibri"/>
                  <a:cs typeface="Calibri"/>
                  <a:sym typeface="Calibri"/>
                </a:rPr>
                <a:t>S</a:t>
              </a:r>
              <a:r>
                <a:rPr b="1" i="0" lang="it-IT" sz="2300" u="none" cap="none" strike="noStrike">
                  <a:solidFill>
                    <a:srgbClr val="000000"/>
                  </a:solidFill>
                  <a:latin typeface="Calibri"/>
                  <a:ea typeface="Calibri"/>
                  <a:cs typeface="Calibri"/>
                  <a:sym typeface="Calibri"/>
                </a:rPr>
                <a:t> @ Vera Rubin Telescope</a:t>
              </a:r>
              <a:endParaRPr b="1" i="0" sz="2300" u="none" cap="none" strike="noStrike">
                <a:solidFill>
                  <a:srgbClr val="000000"/>
                </a:solidFill>
                <a:latin typeface="Calibri"/>
                <a:ea typeface="Calibri"/>
                <a:cs typeface="Calibri"/>
                <a:sym typeface="Calibri"/>
              </a:endParaRPr>
            </a:p>
          </p:txBody>
        </p:sp>
      </p:grpSp>
      <p:pic>
        <p:nvPicPr>
          <p:cNvPr id="298" name="Google Shape;298;g10160f46edf_0_92"/>
          <p:cNvPicPr preferRelativeResize="0"/>
          <p:nvPr/>
        </p:nvPicPr>
        <p:blipFill rotWithShape="1">
          <a:blip r:embed="rId4">
            <a:alphaModFix/>
          </a:blip>
          <a:srcRect b="0" l="0" r="0" t="0"/>
          <a:stretch/>
        </p:blipFill>
        <p:spPr>
          <a:xfrm>
            <a:off x="7935175" y="4181725"/>
            <a:ext cx="914600" cy="64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89" name="Shape 89"/>
        <p:cNvGrpSpPr/>
        <p:nvPr/>
      </p:nvGrpSpPr>
      <p:grpSpPr>
        <a:xfrm>
          <a:off x="0" y="0"/>
          <a:ext cx="0" cy="0"/>
          <a:chOff x="0" y="0"/>
          <a:chExt cx="0" cy="0"/>
        </a:xfrm>
      </p:grpSpPr>
      <p:sp>
        <p:nvSpPr>
          <p:cNvPr id="90" name="Google Shape;90;g101cd68b24d_0_136"/>
          <p:cNvSpPr/>
          <p:nvPr/>
        </p:nvSpPr>
        <p:spPr>
          <a:xfrm>
            <a:off x="523875" y="1005125"/>
            <a:ext cx="4143300" cy="26304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101cd68b24d_0_136"/>
          <p:cNvSpPr txBox="1"/>
          <p:nvPr>
            <p:ph type="title"/>
          </p:nvPr>
        </p:nvSpPr>
        <p:spPr>
          <a:xfrm>
            <a:off x="523875" y="70950"/>
            <a:ext cx="8229600" cy="643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FDFACF"/>
              </a:buClr>
              <a:buSzPts val="3600"/>
              <a:buFont typeface="Century Gothic"/>
              <a:buNone/>
            </a:pPr>
            <a:r>
              <a:rPr b="1" lang="it-IT"/>
              <a:t>FUors and EXors</a:t>
            </a:r>
            <a:endParaRPr b="1"/>
          </a:p>
        </p:txBody>
      </p:sp>
      <p:sp>
        <p:nvSpPr>
          <p:cNvPr id="92" name="Google Shape;92;g101cd68b24d_0_136"/>
          <p:cNvSpPr/>
          <p:nvPr/>
        </p:nvSpPr>
        <p:spPr>
          <a:xfrm>
            <a:off x="584925" y="1139750"/>
            <a:ext cx="4143300" cy="27045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600"/>
              </a:spcBef>
              <a:spcAft>
                <a:spcPts val="0"/>
              </a:spcAft>
              <a:buClr>
                <a:schemeClr val="dk1"/>
              </a:buClr>
              <a:buSzPts val="1800"/>
              <a:buFont typeface="Calibri"/>
              <a:buChar char="●"/>
            </a:pPr>
            <a:r>
              <a:rPr b="1" i="0" lang="it-IT" sz="1800" u="none" cap="none" strike="noStrike">
                <a:solidFill>
                  <a:schemeClr val="dk1"/>
                </a:solidFill>
                <a:latin typeface="Calibri"/>
                <a:ea typeface="Calibri"/>
                <a:cs typeface="Calibri"/>
                <a:sym typeface="Calibri"/>
              </a:rPr>
              <a:t>‘Classical’ scenario: protostellar accretion and disk evolution are smooth processes over 10</a:t>
            </a:r>
            <a:r>
              <a:rPr b="1" baseline="30000" i="0" lang="it-IT" sz="1800" u="none" cap="none" strike="noStrike">
                <a:solidFill>
                  <a:schemeClr val="dk1"/>
                </a:solidFill>
                <a:latin typeface="Calibri"/>
                <a:ea typeface="Calibri"/>
                <a:cs typeface="Calibri"/>
                <a:sym typeface="Calibri"/>
              </a:rPr>
              <a:t>5</a:t>
            </a:r>
            <a:r>
              <a:rPr b="1" i="0" lang="it-IT" sz="1800" u="none" cap="none" strike="noStrike">
                <a:solidFill>
                  <a:schemeClr val="dk1"/>
                </a:solidFill>
                <a:latin typeface="Calibri"/>
                <a:ea typeface="Calibri"/>
                <a:cs typeface="Calibri"/>
                <a:sym typeface="Calibri"/>
              </a:rPr>
              <a:t>-10</a:t>
            </a:r>
            <a:r>
              <a:rPr b="1" baseline="30000" i="0" lang="it-IT" sz="1800" u="none" cap="none" strike="noStrike">
                <a:solidFill>
                  <a:schemeClr val="dk1"/>
                </a:solidFill>
                <a:latin typeface="Calibri"/>
                <a:ea typeface="Calibri"/>
                <a:cs typeface="Calibri"/>
                <a:sym typeface="Calibri"/>
              </a:rPr>
              <a:t>7</a:t>
            </a:r>
            <a:r>
              <a:rPr b="1" i="0" lang="it-IT" sz="1800" u="none" cap="none" strike="noStrike">
                <a:solidFill>
                  <a:schemeClr val="dk1"/>
                </a:solidFill>
                <a:latin typeface="Calibri"/>
                <a:ea typeface="Calibri"/>
                <a:cs typeface="Calibri"/>
                <a:sym typeface="Calibri"/>
              </a:rPr>
              <a:t> yrs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it-IT" sz="1800" u="none" cap="none" strike="noStrike">
                <a:solidFill>
                  <a:schemeClr val="dk1"/>
                </a:solidFill>
                <a:latin typeface="Calibri"/>
                <a:ea typeface="Calibri"/>
                <a:cs typeface="Calibri"/>
                <a:sym typeface="Calibri"/>
              </a:rPr>
              <a:t>In reality </a:t>
            </a:r>
            <a:r>
              <a:rPr b="1" i="0" lang="it-IT" sz="1800" u="none" cap="none" strike="noStrike">
                <a:solidFill>
                  <a:srgbClr val="FF0000"/>
                </a:solidFill>
                <a:latin typeface="Calibri"/>
                <a:ea typeface="Calibri"/>
                <a:cs typeface="Calibri"/>
                <a:sym typeface="Calibri"/>
              </a:rPr>
              <a:t>accretion is a variable</a:t>
            </a:r>
            <a:r>
              <a:rPr b="1" i="0" lang="it-IT" sz="1800" u="none" cap="none" strike="noStrike">
                <a:solidFill>
                  <a:schemeClr val="dk1"/>
                </a:solidFill>
                <a:latin typeface="Calibri"/>
                <a:ea typeface="Calibri"/>
                <a:cs typeface="Calibri"/>
                <a:sym typeface="Calibri"/>
              </a:rPr>
              <a:t> and inhomogenous phenomenon (in space and time)</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it-IT" sz="1800" u="none" cap="none" strike="noStrike">
                <a:solidFill>
                  <a:schemeClr val="dk1"/>
                </a:solidFill>
                <a:latin typeface="Calibri"/>
                <a:ea typeface="Calibri"/>
                <a:cs typeface="Calibri"/>
                <a:sym typeface="Calibri"/>
              </a:rPr>
              <a:t>Eruptive variables: FUors and EXors, with FUors  younger than EXors?</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60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p:txBody>
      </p:sp>
      <p:sp>
        <p:nvSpPr>
          <p:cNvPr id="93" name="Google Shape;93;g101cd68b24d_0_136"/>
          <p:cNvSpPr/>
          <p:nvPr/>
        </p:nvSpPr>
        <p:spPr>
          <a:xfrm>
            <a:off x="6511925" y="762675"/>
            <a:ext cx="2417700" cy="49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alibri"/>
              <a:ea typeface="Calibri"/>
              <a:cs typeface="Calibri"/>
              <a:sym typeface="Calibri"/>
            </a:endParaRPr>
          </a:p>
        </p:txBody>
      </p:sp>
      <p:sp>
        <p:nvSpPr>
          <p:cNvPr id="94" name="Google Shape;94;g101cd68b24d_0_136"/>
          <p:cNvSpPr txBox="1"/>
          <p:nvPr/>
        </p:nvSpPr>
        <p:spPr>
          <a:xfrm>
            <a:off x="1344650" y="4772675"/>
            <a:ext cx="225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95" name="Google Shape;95;g101cd68b24d_0_136"/>
          <p:cNvGrpSpPr/>
          <p:nvPr/>
        </p:nvGrpSpPr>
        <p:grpSpPr>
          <a:xfrm>
            <a:off x="4205262" y="4106457"/>
            <a:ext cx="4021105" cy="2226984"/>
            <a:chOff x="4205237" y="4521062"/>
            <a:chExt cx="3541888" cy="1780021"/>
          </a:xfrm>
        </p:grpSpPr>
        <p:pic>
          <p:nvPicPr>
            <p:cNvPr id="96" name="Google Shape;96;g101cd68b24d_0_136"/>
            <p:cNvPicPr preferRelativeResize="0"/>
            <p:nvPr/>
          </p:nvPicPr>
          <p:blipFill rotWithShape="1">
            <a:blip r:embed="rId3">
              <a:alphaModFix/>
            </a:blip>
            <a:srcRect b="0" l="0" r="0" t="0"/>
            <a:stretch/>
          </p:blipFill>
          <p:spPr>
            <a:xfrm>
              <a:off x="4205237" y="4521062"/>
              <a:ext cx="2605125" cy="1651838"/>
            </a:xfrm>
            <a:prstGeom prst="rect">
              <a:avLst/>
            </a:prstGeom>
            <a:noFill/>
            <a:ln>
              <a:noFill/>
            </a:ln>
          </p:spPr>
        </p:pic>
        <p:sp>
          <p:nvSpPr>
            <p:cNvPr id="97" name="Google Shape;97;g101cd68b24d_0_136"/>
            <p:cNvSpPr txBox="1"/>
            <p:nvPr/>
          </p:nvSpPr>
          <p:spPr>
            <a:xfrm>
              <a:off x="6600825" y="5809083"/>
              <a:ext cx="1146300" cy="49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Calibri"/>
                  <a:ea typeface="Calibri"/>
                  <a:cs typeface="Calibri"/>
                  <a:sym typeface="Calibri"/>
                </a:rPr>
                <a:t>V2493 Cyg Miller+ 2011</a:t>
              </a:r>
              <a:endParaRPr b="0" i="0" sz="1400" u="none" cap="none" strike="noStrike">
                <a:solidFill>
                  <a:srgbClr val="000000"/>
                </a:solidFill>
                <a:latin typeface="Calibri"/>
                <a:ea typeface="Calibri"/>
                <a:cs typeface="Calibri"/>
                <a:sym typeface="Calibri"/>
              </a:endParaRPr>
            </a:p>
          </p:txBody>
        </p:sp>
      </p:grpSp>
      <p:sp>
        <p:nvSpPr>
          <p:cNvPr id="98" name="Google Shape;98;g101cd68b24d_0_136"/>
          <p:cNvSpPr txBox="1"/>
          <p:nvPr/>
        </p:nvSpPr>
        <p:spPr>
          <a:xfrm>
            <a:off x="0" y="6454825"/>
            <a:ext cx="9144000" cy="400200"/>
          </a:xfrm>
          <a:prstGeom prst="rect">
            <a:avLst/>
          </a:prstGeom>
          <a:noFill/>
          <a:ln>
            <a:noFill/>
          </a:ln>
        </p:spPr>
        <p:txBody>
          <a:bodyPr anchorCtr="0" anchor="t" bIns="91425" lIns="91425" spcFirstLastPara="1" rIns="91425" wrap="square" tIns="91425">
            <a:spAutoFit/>
          </a:bodyPr>
          <a:lstStyle/>
          <a:p>
            <a:pPr indent="457200" lvl="0" marL="3200400" marR="0" rtl="0" algn="r">
              <a:lnSpc>
                <a:spcPct val="100000"/>
              </a:lnSpc>
              <a:spcBef>
                <a:spcPts val="0"/>
              </a:spcBef>
              <a:spcAft>
                <a:spcPts val="0"/>
              </a:spcAft>
              <a:buClr>
                <a:srgbClr val="000000"/>
              </a:buClr>
              <a:buSzPts val="1400"/>
              <a:buFont typeface="Arial"/>
              <a:buNone/>
            </a:pPr>
            <a:r>
              <a:rPr i="1" lang="it-IT">
                <a:solidFill>
                  <a:srgbClr val="FDFACF"/>
                </a:solidFill>
                <a:latin typeface="Calibri"/>
                <a:ea typeface="Calibri"/>
                <a:cs typeface="Calibri"/>
                <a:sym typeface="Calibri"/>
              </a:rPr>
              <a:t>PALERMO 20-22 GIUGNO 2022</a:t>
            </a:r>
            <a:r>
              <a:rPr b="0" i="1" lang="it-IT" sz="1400" u="none" cap="none" strike="noStrike">
                <a:solidFill>
                  <a:srgbClr val="FDFACF"/>
                </a:solidFill>
                <a:latin typeface="Calibri"/>
                <a:ea typeface="Calibri"/>
                <a:cs typeface="Calibri"/>
                <a:sym typeface="Calibri"/>
              </a:rPr>
              <a:t>              T. Giannini          2</a:t>
            </a:r>
            <a:endParaRPr b="0" i="1" sz="1400" u="none" cap="none" strike="noStrike">
              <a:solidFill>
                <a:srgbClr val="FDFACF"/>
              </a:solidFill>
              <a:latin typeface="Calibri"/>
              <a:ea typeface="Calibri"/>
              <a:cs typeface="Calibri"/>
              <a:sym typeface="Calibri"/>
            </a:endParaRPr>
          </a:p>
        </p:txBody>
      </p:sp>
      <p:pic>
        <p:nvPicPr>
          <p:cNvPr id="99" name="Google Shape;99;g101cd68b24d_0_136"/>
          <p:cNvPicPr preferRelativeResize="0"/>
          <p:nvPr/>
        </p:nvPicPr>
        <p:blipFill rotWithShape="1">
          <a:blip r:embed="rId4">
            <a:alphaModFix/>
          </a:blip>
          <a:srcRect b="0" l="0" r="0" t="0"/>
          <a:stretch/>
        </p:blipFill>
        <p:spPr>
          <a:xfrm>
            <a:off x="4862893" y="1085775"/>
            <a:ext cx="3972233" cy="2936950"/>
          </a:xfrm>
          <a:prstGeom prst="rect">
            <a:avLst/>
          </a:prstGeom>
          <a:noFill/>
          <a:ln>
            <a:noFill/>
          </a:ln>
        </p:spPr>
      </p:pic>
      <p:pic>
        <p:nvPicPr>
          <p:cNvPr id="100" name="Google Shape;100;g101cd68b24d_0_136"/>
          <p:cNvPicPr preferRelativeResize="0"/>
          <p:nvPr/>
        </p:nvPicPr>
        <p:blipFill rotWithShape="1">
          <a:blip r:embed="rId5">
            <a:alphaModFix/>
          </a:blip>
          <a:srcRect b="0" l="0" r="0" t="0"/>
          <a:stretch/>
        </p:blipFill>
        <p:spPr>
          <a:xfrm>
            <a:off x="584924" y="3910308"/>
            <a:ext cx="3310649" cy="2066579"/>
          </a:xfrm>
          <a:prstGeom prst="rect">
            <a:avLst/>
          </a:prstGeom>
          <a:noFill/>
          <a:ln>
            <a:noFill/>
          </a:ln>
        </p:spPr>
      </p:pic>
      <p:sp>
        <p:nvSpPr>
          <p:cNvPr id="101" name="Google Shape;101;g101cd68b24d_0_136"/>
          <p:cNvSpPr txBox="1"/>
          <p:nvPr/>
        </p:nvSpPr>
        <p:spPr>
          <a:xfrm>
            <a:off x="7665375" y="2772650"/>
            <a:ext cx="619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it-IT" sz="1600" u="none" cap="none" strike="noStrike">
                <a:solidFill>
                  <a:srgbClr val="000000"/>
                </a:solidFill>
                <a:latin typeface="Calibri"/>
                <a:ea typeface="Calibri"/>
                <a:cs typeface="Calibri"/>
                <a:sym typeface="Calibri"/>
              </a:rPr>
              <a:t>cTTs</a:t>
            </a:r>
            <a:endParaRPr b="1" i="0" sz="16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106" name="Shape 106"/>
        <p:cNvGrpSpPr/>
        <p:nvPr/>
      </p:nvGrpSpPr>
      <p:grpSpPr>
        <a:xfrm>
          <a:off x="0" y="0"/>
          <a:ext cx="0" cy="0"/>
          <a:chOff x="0" y="0"/>
          <a:chExt cx="0" cy="0"/>
        </a:xfrm>
      </p:grpSpPr>
      <p:sp>
        <p:nvSpPr>
          <p:cNvPr id="107" name="Google Shape;107;g10160f46edf_0_4"/>
          <p:cNvSpPr/>
          <p:nvPr/>
        </p:nvSpPr>
        <p:spPr>
          <a:xfrm>
            <a:off x="523875" y="895350"/>
            <a:ext cx="4143300" cy="19335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10160f46edf_0_4"/>
          <p:cNvSpPr txBox="1"/>
          <p:nvPr>
            <p:ph type="title"/>
          </p:nvPr>
        </p:nvSpPr>
        <p:spPr>
          <a:xfrm>
            <a:off x="457200" y="34475"/>
            <a:ext cx="8229600" cy="6513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FDFACF"/>
              </a:buClr>
              <a:buSzPts val="3600"/>
              <a:buFont typeface="Century Gothic"/>
              <a:buNone/>
            </a:pPr>
            <a:r>
              <a:rPr b="1" lang="it-IT"/>
              <a:t>FUors and EXors</a:t>
            </a:r>
            <a:endParaRPr b="1"/>
          </a:p>
        </p:txBody>
      </p:sp>
      <p:sp>
        <p:nvSpPr>
          <p:cNvPr id="109" name="Google Shape;109;g10160f46edf_0_4"/>
          <p:cNvSpPr/>
          <p:nvPr/>
        </p:nvSpPr>
        <p:spPr>
          <a:xfrm>
            <a:off x="628650" y="1000850"/>
            <a:ext cx="3943200" cy="1110900"/>
          </a:xfrm>
          <a:prstGeom prst="rect">
            <a:avLst/>
          </a:prstGeom>
          <a:noFill/>
          <a:ln cap="flat" cmpd="sng" w="9525">
            <a:solidFill>
              <a:srgbClr val="FFE599"/>
            </a:solidFill>
            <a:prstDash val="solid"/>
            <a:round/>
            <a:headEnd len="sm" w="sm" type="none"/>
            <a:tailEnd len="sm" w="sm" type="none"/>
          </a:ln>
        </p:spPr>
        <p:txBody>
          <a:bodyPr anchorCtr="0" anchor="t" bIns="45700" lIns="91425" spcFirstLastPara="1" rIns="91425" wrap="square" tIns="45700">
            <a:noAutofit/>
          </a:bodyPr>
          <a:lstStyle/>
          <a:p>
            <a:pPr indent="-342900" lvl="0" marL="457200" marR="0" rtl="0" algn="l">
              <a:lnSpc>
                <a:spcPct val="100000"/>
              </a:lnSpc>
              <a:spcBef>
                <a:spcPts val="600"/>
              </a:spcBef>
              <a:spcAft>
                <a:spcPts val="0"/>
              </a:spcAft>
              <a:buClr>
                <a:schemeClr val="dk1"/>
              </a:buClr>
              <a:buSzPts val="1800"/>
              <a:buFont typeface="Calibri"/>
              <a:buChar char="●"/>
            </a:pPr>
            <a:r>
              <a:rPr b="1" i="0" lang="it-IT" sz="1800" u="none" cap="none" strike="noStrike">
                <a:solidFill>
                  <a:schemeClr val="dk1"/>
                </a:solidFill>
                <a:latin typeface="Calibri"/>
                <a:ea typeface="Calibri"/>
                <a:cs typeface="Calibri"/>
                <a:sym typeface="Calibri"/>
              </a:rPr>
              <a:t>Brightening of 2-6 mag in the optical and near-infrared</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it-IT" sz="1800" u="none" cap="none" strike="noStrike">
                <a:solidFill>
                  <a:schemeClr val="dk1"/>
                </a:solidFill>
                <a:latin typeface="Calibri"/>
                <a:ea typeface="Calibri"/>
                <a:cs typeface="Calibri"/>
                <a:sym typeface="Calibri"/>
              </a:rPr>
              <a:t>Bolometric luminosities increase from a few to 100 </a:t>
            </a:r>
            <a:r>
              <a:rPr b="1" i="1" lang="it-IT" sz="1800" u="none" cap="none" strike="noStrike">
                <a:solidFill>
                  <a:schemeClr val="dk1"/>
                </a:solidFill>
                <a:latin typeface="Calibri"/>
                <a:ea typeface="Calibri"/>
                <a:cs typeface="Calibri"/>
                <a:sym typeface="Calibri"/>
              </a:rPr>
              <a:t>L</a:t>
            </a:r>
            <a:r>
              <a:rPr b="1" i="0" lang="it-IT" sz="1100" u="none" cap="none" strike="noStrike">
                <a:solidFill>
                  <a:schemeClr val="dk1"/>
                </a:solidFill>
                <a:latin typeface="Calibri"/>
                <a:ea typeface="Calibri"/>
                <a:cs typeface="Calibri"/>
                <a:sym typeface="Calibri"/>
              </a:rPr>
              <a:t>☉</a:t>
            </a:r>
            <a:endParaRPr b="1" i="0" sz="11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it-IT" sz="1800" u="none" cap="none" strike="noStrike">
                <a:solidFill>
                  <a:schemeClr val="dk1"/>
                </a:solidFill>
                <a:latin typeface="Calibri"/>
                <a:ea typeface="Calibri"/>
                <a:cs typeface="Calibri"/>
                <a:sym typeface="Calibri"/>
              </a:rPr>
              <a:t>Accretion rate may vary by several orders of magnitude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60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60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p:txBody>
      </p:sp>
      <p:graphicFrame>
        <p:nvGraphicFramePr>
          <p:cNvPr id="110" name="Google Shape;110;g10160f46edf_0_4"/>
          <p:cNvGraphicFramePr/>
          <p:nvPr/>
        </p:nvGraphicFramePr>
        <p:xfrm>
          <a:off x="276960" y="4249298"/>
          <a:ext cx="3000000" cy="3000000"/>
        </p:xfrm>
        <a:graphic>
          <a:graphicData uri="http://schemas.openxmlformats.org/drawingml/2006/table">
            <a:tbl>
              <a:tblPr bandRow="1" firstRow="1">
                <a:noFill/>
                <a:tableStyleId>{069F157A-FF65-4CBE-9319-A5223BC593F4}</a:tableStyleId>
              </a:tblPr>
              <a:tblGrid>
                <a:gridCol w="884925"/>
                <a:gridCol w="1169275"/>
                <a:gridCol w="2470375"/>
                <a:gridCol w="1873800"/>
                <a:gridCol w="2191725"/>
              </a:tblGrid>
              <a:tr h="48197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p>
                  </a:txBody>
                  <a:tcPr marT="45725" marB="45725" marR="91450" marL="91450">
                    <a:solidFill>
                      <a:srgbClr val="990000"/>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it-IT" sz="2000" u="none" cap="none" strike="noStrike"/>
                        <a:t>ΔV</a:t>
                      </a:r>
                      <a:endParaRPr sz="2000" u="none" cap="none" strike="noStrike"/>
                    </a:p>
                  </a:txBody>
                  <a:tcPr marT="45725" marB="45725" marR="91450" marL="91450">
                    <a:solidFill>
                      <a:srgbClr val="990000"/>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it-IT" sz="2000" u="none" cap="none" strike="noStrike"/>
                        <a:t>  duration/recurrence </a:t>
                      </a:r>
                      <a:endParaRPr sz="2000" u="none" cap="none" strike="noStrike"/>
                    </a:p>
                  </a:txBody>
                  <a:tcPr marT="45725" marB="45725" marR="91450" marL="91450">
                    <a:solidFill>
                      <a:srgbClr val="990000"/>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it-IT" sz="2000" u="none" cap="none" strike="noStrike"/>
                        <a:t>M</a:t>
                      </a:r>
                      <a:r>
                        <a:rPr baseline="-25000" lang="it-IT" sz="2000" u="none" cap="none" strike="noStrike"/>
                        <a:t>acc</a:t>
                      </a:r>
                      <a:endParaRPr sz="2000" u="none" cap="none" strike="noStrike"/>
                    </a:p>
                  </a:txBody>
                  <a:tcPr marT="45725" marB="45725" marR="91450" marL="91450">
                    <a:solidFill>
                      <a:srgbClr val="990000"/>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it-IT" sz="2000" u="none" cap="none" strike="noStrike"/>
                        <a:t>Spectral features</a:t>
                      </a:r>
                      <a:endParaRPr sz="2000" u="none" cap="none" strike="noStrike"/>
                    </a:p>
                  </a:txBody>
                  <a:tcPr marT="45725" marB="45725" marR="91450" marL="91450">
                    <a:solidFill>
                      <a:srgbClr val="990000"/>
                    </a:solidFill>
                  </a:tcPr>
                </a:tc>
              </a:tr>
              <a:tr h="336500">
                <a:tc>
                  <a:txBody>
                    <a:bodyPr/>
                    <a:lstStyle/>
                    <a:p>
                      <a:pPr indent="0" lvl="0" marL="0" marR="0" rtl="0" algn="l">
                        <a:lnSpc>
                          <a:spcPct val="100000"/>
                        </a:lnSpc>
                        <a:spcBef>
                          <a:spcPts val="0"/>
                        </a:spcBef>
                        <a:spcAft>
                          <a:spcPts val="0"/>
                        </a:spcAft>
                        <a:buClr>
                          <a:srgbClr val="000000"/>
                        </a:buClr>
                        <a:buSzPts val="1800"/>
                        <a:buFont typeface="Arial"/>
                        <a:buNone/>
                      </a:pPr>
                      <a:r>
                        <a:rPr b="1" lang="it-IT" sz="1800" u="none" cap="none" strike="noStrike"/>
                        <a:t>FUors</a:t>
                      </a:r>
                      <a:endParaRPr b="1" sz="1800" u="none" cap="none" strike="noStrike"/>
                    </a:p>
                  </a:txBody>
                  <a:tcPr marT="45725" marB="45725" marR="91450" marL="91450">
                    <a:solidFill>
                      <a:srgbClr val="F1C23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it-IT" sz="1800" u="none" cap="none" strike="noStrike"/>
                        <a:t>4-6 mag</a:t>
                      </a:r>
                      <a:endParaRPr b="1" sz="1800" u="none" cap="none" strike="noStrike"/>
                    </a:p>
                  </a:txBody>
                  <a:tcPr marT="45725" marB="45725" marR="91450" marL="91450">
                    <a:solidFill>
                      <a:srgbClr val="F1C23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it-IT" sz="1800" u="none" cap="none" strike="noStrike"/>
                        <a:t>decades/10</a:t>
                      </a:r>
                      <a:r>
                        <a:rPr b="1" baseline="30000" lang="it-IT" sz="1800" u="none" cap="none" strike="noStrike"/>
                        <a:t>3</a:t>
                      </a:r>
                      <a:r>
                        <a:rPr b="1" lang="it-IT" sz="1800" u="none" cap="none" strike="noStrike"/>
                        <a:t>-10</a:t>
                      </a:r>
                      <a:r>
                        <a:rPr b="1" baseline="30000" lang="it-IT" sz="1800" u="none" cap="none" strike="noStrike"/>
                        <a:t>5</a:t>
                      </a:r>
                      <a:r>
                        <a:rPr b="1" lang="it-IT" sz="1800" u="none" cap="none" strike="noStrike"/>
                        <a:t> yr</a:t>
                      </a:r>
                      <a:endParaRPr b="1" sz="1800" u="none" cap="none" strike="noStrike"/>
                    </a:p>
                  </a:txBody>
                  <a:tcPr marT="45725" marB="45725" marR="91450" marL="91450">
                    <a:solidFill>
                      <a:srgbClr val="F1C23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it-IT" sz="1800" u="none" cap="none" strike="noStrike"/>
                        <a:t>10</a:t>
                      </a:r>
                      <a:r>
                        <a:rPr b="1" baseline="30000" lang="it-IT" sz="1800" u="none" cap="none" strike="noStrike"/>
                        <a:t>-4</a:t>
                      </a:r>
                      <a:r>
                        <a:rPr b="1" lang="it-IT" sz="1800" u="none" cap="none" strike="noStrike"/>
                        <a:t>- 10</a:t>
                      </a:r>
                      <a:r>
                        <a:rPr b="1" baseline="30000" lang="it-IT" sz="1800" u="none" cap="none" strike="noStrike"/>
                        <a:t>-5</a:t>
                      </a:r>
                      <a:r>
                        <a:rPr b="1" lang="it-IT" sz="1800" u="none" cap="none" strike="noStrike"/>
                        <a:t> M</a:t>
                      </a:r>
                      <a:r>
                        <a:rPr b="1" baseline="-25000" lang="it-IT" sz="1800" u="none" cap="none" strike="noStrike"/>
                        <a:t>sun</a:t>
                      </a:r>
                      <a:r>
                        <a:rPr b="1" lang="it-IT" sz="1800" u="none" cap="none" strike="noStrike"/>
                        <a:t>/yr </a:t>
                      </a:r>
                      <a:endParaRPr b="1" sz="1800" u="none" cap="none" strike="noStrike"/>
                    </a:p>
                  </a:txBody>
                  <a:tcPr marT="45725" marB="45725" marR="91450" marL="91450">
                    <a:solidFill>
                      <a:srgbClr val="F1C23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it-IT" sz="1800" u="none" cap="none" strike="noStrike"/>
                        <a:t>absorption</a:t>
                      </a:r>
                      <a:endParaRPr b="1" sz="1800" u="none" cap="none" strike="noStrike"/>
                    </a:p>
                  </a:txBody>
                  <a:tcPr marT="45725" marB="45725" marR="91450" marL="91450">
                    <a:solidFill>
                      <a:srgbClr val="F1C232"/>
                    </a:solidFill>
                  </a:tcPr>
                </a:tc>
              </a:tr>
              <a:tr h="374325">
                <a:tc>
                  <a:txBody>
                    <a:bodyPr/>
                    <a:lstStyle/>
                    <a:p>
                      <a:pPr indent="0" lvl="0" marL="0" marR="0" rtl="0" algn="l">
                        <a:lnSpc>
                          <a:spcPct val="100000"/>
                        </a:lnSpc>
                        <a:spcBef>
                          <a:spcPts val="0"/>
                        </a:spcBef>
                        <a:spcAft>
                          <a:spcPts val="0"/>
                        </a:spcAft>
                        <a:buClr>
                          <a:srgbClr val="000000"/>
                        </a:buClr>
                        <a:buSzPts val="1800"/>
                        <a:buFont typeface="Arial"/>
                        <a:buNone/>
                      </a:pPr>
                      <a:r>
                        <a:rPr b="1" lang="it-IT" sz="1800" u="none" cap="none" strike="noStrike"/>
                        <a:t>EXors</a:t>
                      </a:r>
                      <a:endParaRPr b="1" sz="1800" u="none" cap="none" strike="noStrike"/>
                    </a:p>
                  </a:txBody>
                  <a:tcPr marT="45725" marB="45725" marR="91450" marL="91450">
                    <a:solidFill>
                      <a:srgbClr val="F1C23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it-IT" sz="1800" u="none" cap="none" strike="noStrike"/>
                        <a:t>2-4 mag</a:t>
                      </a:r>
                      <a:endParaRPr b="1" sz="1800" u="none" cap="none" strike="noStrike"/>
                    </a:p>
                  </a:txBody>
                  <a:tcPr marT="45725" marB="45725" marR="91450" marL="91450">
                    <a:solidFill>
                      <a:srgbClr val="F1C23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it-IT" sz="1800" u="none" cap="none" strike="noStrike"/>
                        <a:t>months/several years</a:t>
                      </a:r>
                      <a:endParaRPr b="1" sz="1800" u="none" cap="none" strike="noStrike"/>
                    </a:p>
                  </a:txBody>
                  <a:tcPr marT="45725" marB="45725" marR="91450" marL="91450">
                    <a:solidFill>
                      <a:srgbClr val="F1C23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it-IT" sz="1800" u="none" cap="none" strike="noStrike"/>
                        <a:t>10</a:t>
                      </a:r>
                      <a:r>
                        <a:rPr b="1" baseline="30000" lang="it-IT" sz="1800" u="none" cap="none" strike="noStrike"/>
                        <a:t>-6</a:t>
                      </a:r>
                      <a:r>
                        <a:rPr b="1" lang="it-IT" sz="1800" u="none" cap="none" strike="noStrike"/>
                        <a:t>- 10</a:t>
                      </a:r>
                      <a:r>
                        <a:rPr b="1" baseline="30000" lang="it-IT" sz="1800" u="none" cap="none" strike="noStrike"/>
                        <a:t>-7</a:t>
                      </a:r>
                      <a:r>
                        <a:rPr b="1" lang="it-IT" sz="1800" u="none" cap="none" strike="noStrike"/>
                        <a:t> M</a:t>
                      </a:r>
                      <a:r>
                        <a:rPr b="1" baseline="-25000" lang="it-IT" sz="1800" u="none" cap="none" strike="noStrike"/>
                        <a:t>sun</a:t>
                      </a:r>
                      <a:r>
                        <a:rPr b="1" lang="it-IT" sz="1800" u="none" cap="none" strike="noStrike"/>
                        <a:t>/yr </a:t>
                      </a:r>
                      <a:endParaRPr b="1" sz="1800" u="none" cap="none" strike="noStrike"/>
                    </a:p>
                  </a:txBody>
                  <a:tcPr marT="45725" marB="45725" marR="91450" marL="91450">
                    <a:solidFill>
                      <a:srgbClr val="F1C23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it-IT" sz="1800" u="none" cap="none" strike="noStrike"/>
                        <a:t>emission</a:t>
                      </a:r>
                      <a:endParaRPr b="1" sz="1800" u="none" cap="none" strike="noStrike"/>
                    </a:p>
                  </a:txBody>
                  <a:tcPr marT="45725" marB="45725" marR="91450" marL="91450">
                    <a:solidFill>
                      <a:srgbClr val="F1C232"/>
                    </a:solidFill>
                  </a:tcPr>
                </a:tc>
              </a:tr>
            </a:tbl>
          </a:graphicData>
        </a:graphic>
      </p:graphicFrame>
      <p:sp>
        <p:nvSpPr>
          <p:cNvPr id="111" name="Google Shape;111;g10160f46edf_0_4"/>
          <p:cNvSpPr txBox="1"/>
          <p:nvPr/>
        </p:nvSpPr>
        <p:spPr>
          <a:xfrm>
            <a:off x="0" y="6454825"/>
            <a:ext cx="9144000" cy="400200"/>
          </a:xfrm>
          <a:prstGeom prst="rect">
            <a:avLst/>
          </a:prstGeom>
          <a:noFill/>
          <a:ln>
            <a:noFill/>
          </a:ln>
        </p:spPr>
        <p:txBody>
          <a:bodyPr anchorCtr="0" anchor="t" bIns="91425" lIns="91425" spcFirstLastPara="1" rIns="91425" wrap="square" tIns="91425">
            <a:spAutoFit/>
          </a:bodyPr>
          <a:lstStyle/>
          <a:p>
            <a:pPr indent="457200" lvl="0" marL="3200400" marR="0" rtl="0" algn="r">
              <a:lnSpc>
                <a:spcPct val="100000"/>
              </a:lnSpc>
              <a:spcBef>
                <a:spcPts val="0"/>
              </a:spcBef>
              <a:spcAft>
                <a:spcPts val="0"/>
              </a:spcAft>
              <a:buClr>
                <a:srgbClr val="000000"/>
              </a:buClr>
              <a:buSzPts val="1400"/>
              <a:buFont typeface="Arial"/>
              <a:buNone/>
            </a:pPr>
            <a:r>
              <a:rPr i="1" lang="it-IT">
                <a:solidFill>
                  <a:srgbClr val="FDFACF"/>
                </a:solidFill>
                <a:latin typeface="Calibri"/>
                <a:ea typeface="Calibri"/>
                <a:cs typeface="Calibri"/>
                <a:sym typeface="Calibri"/>
              </a:rPr>
              <a:t>PALERMO 20-22 GIUGNO 2022              T. Giannini </a:t>
            </a:r>
            <a:r>
              <a:rPr b="0" i="1" lang="it-IT" sz="1400" u="none" cap="none" strike="noStrike">
                <a:solidFill>
                  <a:srgbClr val="FDFACF"/>
                </a:solidFill>
                <a:latin typeface="Calibri"/>
                <a:ea typeface="Calibri"/>
                <a:cs typeface="Calibri"/>
                <a:sym typeface="Calibri"/>
              </a:rPr>
              <a:t>                  3</a:t>
            </a:r>
            <a:endParaRPr b="0" i="1" sz="1400" u="none" cap="none" strike="noStrike">
              <a:solidFill>
                <a:srgbClr val="FDFACF"/>
              </a:solidFill>
              <a:latin typeface="Calibri"/>
              <a:ea typeface="Calibri"/>
              <a:cs typeface="Calibri"/>
              <a:sym typeface="Calibri"/>
            </a:endParaRPr>
          </a:p>
        </p:txBody>
      </p:sp>
      <p:grpSp>
        <p:nvGrpSpPr>
          <p:cNvPr id="112" name="Google Shape;112;g10160f46edf_0_4"/>
          <p:cNvGrpSpPr/>
          <p:nvPr/>
        </p:nvGrpSpPr>
        <p:grpSpPr>
          <a:xfrm>
            <a:off x="5038900" y="762687"/>
            <a:ext cx="3890997" cy="3367021"/>
            <a:chOff x="5459858" y="762675"/>
            <a:chExt cx="3469767" cy="3112425"/>
          </a:xfrm>
        </p:grpSpPr>
        <p:sp>
          <p:nvSpPr>
            <p:cNvPr id="113" name="Google Shape;113;g10160f46edf_0_4"/>
            <p:cNvSpPr/>
            <p:nvPr/>
          </p:nvSpPr>
          <p:spPr>
            <a:xfrm rot="-5400000">
              <a:off x="4852658" y="1628217"/>
              <a:ext cx="1515900" cy="30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it-IT" sz="2200" u="none" cap="none" strike="noStrike">
                  <a:solidFill>
                    <a:srgbClr val="002060"/>
                  </a:solidFill>
                  <a:latin typeface="Arial Rounded"/>
                  <a:ea typeface="Arial Rounded"/>
                  <a:cs typeface="Arial Rounded"/>
                  <a:sym typeface="Arial Rounded"/>
                </a:rPr>
                <a:t>V</a:t>
              </a:r>
              <a:endParaRPr b="1" i="0" sz="2600" u="none" cap="none" strike="noStrike">
                <a:solidFill>
                  <a:srgbClr val="002060"/>
                </a:solidFill>
                <a:latin typeface="Arial Rounded"/>
                <a:ea typeface="Arial Rounded"/>
                <a:cs typeface="Arial Rounded"/>
                <a:sym typeface="Arial Rounded"/>
              </a:endParaRPr>
            </a:p>
          </p:txBody>
        </p:sp>
        <p:pic>
          <p:nvPicPr>
            <p:cNvPr id="114" name="Google Shape;114;g10160f46edf_0_4"/>
            <p:cNvPicPr preferRelativeResize="0"/>
            <p:nvPr/>
          </p:nvPicPr>
          <p:blipFill rotWithShape="1">
            <a:blip r:embed="rId3">
              <a:alphaModFix/>
            </a:blip>
            <a:srcRect b="0" l="0" r="0" t="0"/>
            <a:stretch/>
          </p:blipFill>
          <p:spPr>
            <a:xfrm>
              <a:off x="5761350" y="953225"/>
              <a:ext cx="2925452" cy="2825500"/>
            </a:xfrm>
            <a:prstGeom prst="rect">
              <a:avLst/>
            </a:prstGeom>
            <a:noFill/>
            <a:ln>
              <a:noFill/>
            </a:ln>
          </p:spPr>
        </p:pic>
        <p:sp>
          <p:nvSpPr>
            <p:cNvPr id="115" name="Google Shape;115;g10160f46edf_0_4"/>
            <p:cNvSpPr/>
            <p:nvPr/>
          </p:nvSpPr>
          <p:spPr>
            <a:xfrm>
              <a:off x="6511925" y="762675"/>
              <a:ext cx="2417700" cy="49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alibri"/>
                <a:ea typeface="Calibri"/>
                <a:cs typeface="Calibri"/>
                <a:sym typeface="Calibri"/>
              </a:endParaRPr>
            </a:p>
          </p:txBody>
        </p:sp>
        <p:sp>
          <p:nvSpPr>
            <p:cNvPr id="116" name="Google Shape;116;g10160f46edf_0_4"/>
            <p:cNvSpPr txBox="1"/>
            <p:nvPr/>
          </p:nvSpPr>
          <p:spPr>
            <a:xfrm>
              <a:off x="6511925" y="3505200"/>
              <a:ext cx="2417700" cy="3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it-IT" sz="1400" u="none" cap="none" strike="noStrike">
                  <a:solidFill>
                    <a:srgbClr val="800000"/>
                  </a:solidFill>
                  <a:latin typeface="Calibri"/>
                  <a:ea typeface="Calibri"/>
                  <a:cs typeface="Calibri"/>
                  <a:sym typeface="Calibri"/>
                </a:rPr>
                <a:t>adapted from Audard+2014</a:t>
              </a:r>
              <a:endParaRPr b="0" i="0" sz="1400" u="none" cap="none" strike="noStrike">
                <a:solidFill>
                  <a:srgbClr val="800000"/>
                </a:solidFill>
                <a:latin typeface="Calibri"/>
                <a:ea typeface="Calibri"/>
                <a:cs typeface="Calibri"/>
                <a:sym typeface="Calibri"/>
              </a:endParaRPr>
            </a:p>
          </p:txBody>
        </p:sp>
      </p:grpSp>
      <p:sp>
        <p:nvSpPr>
          <p:cNvPr id="117" name="Google Shape;117;g10160f46edf_0_4"/>
          <p:cNvSpPr/>
          <p:nvPr/>
        </p:nvSpPr>
        <p:spPr>
          <a:xfrm>
            <a:off x="187325" y="5578825"/>
            <a:ext cx="8742600" cy="800400"/>
          </a:xfrm>
          <a:prstGeom prst="roundRect">
            <a:avLst>
              <a:gd fmla="val 16667" name="adj"/>
            </a:avLst>
          </a:prstGeom>
          <a:solidFill>
            <a:srgbClr val="FFD9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10160f46edf_0_4"/>
          <p:cNvSpPr txBox="1"/>
          <p:nvPr/>
        </p:nvSpPr>
        <p:spPr>
          <a:xfrm>
            <a:off x="276925" y="5593650"/>
            <a:ext cx="8590200" cy="8004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CC0000"/>
              </a:buClr>
              <a:buSzPts val="2000"/>
              <a:buFont typeface="Calibri"/>
              <a:buChar char="●"/>
            </a:pPr>
            <a:r>
              <a:rPr b="1" i="0" lang="it-IT" sz="2000" u="sng" cap="none" strike="noStrike">
                <a:solidFill>
                  <a:srgbClr val="CC0000"/>
                </a:solidFill>
                <a:latin typeface="Calibri"/>
                <a:ea typeface="Calibri"/>
                <a:cs typeface="Calibri"/>
                <a:sym typeface="Calibri"/>
              </a:rPr>
              <a:t>Are FUors, MNors, EXors similar phenomena occurring at different ages? </a:t>
            </a:r>
            <a:endParaRPr b="1" i="0" sz="2000" u="sng" cap="none" strike="noStrike">
              <a:solidFill>
                <a:srgbClr val="CC0000"/>
              </a:solidFill>
              <a:latin typeface="Calibri"/>
              <a:ea typeface="Calibri"/>
              <a:cs typeface="Calibri"/>
              <a:sym typeface="Calibri"/>
            </a:endParaRPr>
          </a:p>
          <a:p>
            <a:pPr indent="-355600" lvl="0" marL="457200" marR="0" rtl="0" algn="l">
              <a:lnSpc>
                <a:spcPct val="100000"/>
              </a:lnSpc>
              <a:spcBef>
                <a:spcPts val="0"/>
              </a:spcBef>
              <a:spcAft>
                <a:spcPts val="0"/>
              </a:spcAft>
              <a:buClr>
                <a:srgbClr val="CC0000"/>
              </a:buClr>
              <a:buSzPts val="2000"/>
              <a:buFont typeface="Calibri"/>
              <a:buChar char="●"/>
            </a:pPr>
            <a:r>
              <a:rPr b="1" i="0" lang="it-IT" sz="2000" u="sng" cap="none" strike="noStrike">
                <a:solidFill>
                  <a:srgbClr val="CC0000"/>
                </a:solidFill>
                <a:latin typeface="Calibri"/>
                <a:ea typeface="Calibri"/>
                <a:cs typeface="Calibri"/>
                <a:sym typeface="Calibri"/>
              </a:rPr>
              <a:t>Is the outburst triggering mechanism the same </a:t>
            </a:r>
            <a:r>
              <a:rPr b="1" i="0" lang="it-IT" sz="2000" u="none" cap="none" strike="noStrike">
                <a:solidFill>
                  <a:srgbClr val="CC0000"/>
                </a:solidFill>
                <a:latin typeface="Calibri"/>
                <a:ea typeface="Calibri"/>
                <a:cs typeface="Calibri"/>
                <a:sym typeface="Calibri"/>
              </a:rPr>
              <a:t>?</a:t>
            </a:r>
            <a:endParaRPr b="1" i="0" sz="2000" u="none" cap="none" strike="noStrike">
              <a:solidFill>
                <a:srgbClr val="CC0000"/>
              </a:solidFill>
              <a:latin typeface="Calibri"/>
              <a:ea typeface="Calibri"/>
              <a:cs typeface="Calibri"/>
              <a:sym typeface="Calibri"/>
            </a:endParaRPr>
          </a:p>
        </p:txBody>
      </p:sp>
      <p:sp>
        <p:nvSpPr>
          <p:cNvPr id="119" name="Google Shape;119;g10160f46edf_0_4"/>
          <p:cNvSpPr txBox="1"/>
          <p:nvPr/>
        </p:nvSpPr>
        <p:spPr>
          <a:xfrm>
            <a:off x="5572125" y="1000850"/>
            <a:ext cx="828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it-IT" sz="1700" u="sng" cap="none" strike="noStrike">
                <a:solidFill>
                  <a:srgbClr val="134F5C"/>
                </a:solidFill>
                <a:latin typeface="Calibri"/>
                <a:ea typeface="Calibri"/>
                <a:cs typeface="Calibri"/>
                <a:sym typeface="Calibri"/>
              </a:rPr>
              <a:t>FUor</a:t>
            </a:r>
            <a:endParaRPr b="1" i="0" sz="1700" u="sng" cap="none" strike="noStrike">
              <a:solidFill>
                <a:srgbClr val="134F5C"/>
              </a:solidFill>
              <a:latin typeface="Calibri"/>
              <a:ea typeface="Calibri"/>
              <a:cs typeface="Calibri"/>
              <a:sym typeface="Calibri"/>
            </a:endParaRPr>
          </a:p>
        </p:txBody>
      </p:sp>
      <p:sp>
        <p:nvSpPr>
          <p:cNvPr id="120" name="Google Shape;120;g10160f46edf_0_4"/>
          <p:cNvSpPr txBox="1"/>
          <p:nvPr/>
        </p:nvSpPr>
        <p:spPr>
          <a:xfrm>
            <a:off x="5572125" y="1562700"/>
            <a:ext cx="828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it-IT" sz="1700" u="sng" cap="none" strike="noStrike">
                <a:solidFill>
                  <a:srgbClr val="134F5C"/>
                </a:solidFill>
                <a:latin typeface="Calibri"/>
                <a:ea typeface="Calibri"/>
                <a:cs typeface="Calibri"/>
                <a:sym typeface="Calibri"/>
              </a:rPr>
              <a:t>MNor</a:t>
            </a:r>
            <a:endParaRPr b="1" i="0" sz="1700" u="sng" cap="none" strike="noStrike">
              <a:solidFill>
                <a:srgbClr val="134F5C"/>
              </a:solidFill>
              <a:latin typeface="Calibri"/>
              <a:ea typeface="Calibri"/>
              <a:cs typeface="Calibri"/>
              <a:sym typeface="Calibri"/>
            </a:endParaRPr>
          </a:p>
        </p:txBody>
      </p:sp>
      <p:sp>
        <p:nvSpPr>
          <p:cNvPr id="121" name="Google Shape;121;g10160f46edf_0_4"/>
          <p:cNvSpPr txBox="1"/>
          <p:nvPr/>
        </p:nvSpPr>
        <p:spPr>
          <a:xfrm>
            <a:off x="5572125" y="2771700"/>
            <a:ext cx="752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it-IT" sz="1700" u="sng" cap="none" strike="noStrike">
                <a:solidFill>
                  <a:srgbClr val="134F5C"/>
                </a:solidFill>
                <a:latin typeface="Calibri"/>
                <a:ea typeface="Calibri"/>
                <a:cs typeface="Calibri"/>
                <a:sym typeface="Calibri"/>
              </a:rPr>
              <a:t>EXor</a:t>
            </a:r>
            <a:endParaRPr b="0" i="0" sz="1400" u="none" cap="none" strike="noStrike">
              <a:solidFill>
                <a:srgbClr val="000000"/>
              </a:solidFill>
              <a:latin typeface="Arial"/>
              <a:ea typeface="Arial"/>
              <a:cs typeface="Arial"/>
              <a:sym typeface="Arial"/>
            </a:endParaRPr>
          </a:p>
        </p:txBody>
      </p:sp>
      <p:sp>
        <p:nvSpPr>
          <p:cNvPr id="122" name="Google Shape;122;g10160f46edf_0_4"/>
          <p:cNvSpPr/>
          <p:nvPr/>
        </p:nvSpPr>
        <p:spPr>
          <a:xfrm>
            <a:off x="276988" y="3087616"/>
            <a:ext cx="4390800" cy="923376"/>
          </a:xfrm>
          <a:prstGeom prst="roundRect">
            <a:avLst>
              <a:gd fmla="val 16667" name="adj"/>
            </a:avLst>
          </a:prstGeom>
          <a:solidFill>
            <a:srgbClr val="FFE5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10160f46edf_0_4"/>
          <p:cNvSpPr txBox="1"/>
          <p:nvPr/>
        </p:nvSpPr>
        <p:spPr>
          <a:xfrm>
            <a:off x="276926" y="3031123"/>
            <a:ext cx="4286100" cy="1015892"/>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1" i="0" lang="it-IT" sz="1800" u="none" cap="none" strike="noStrike">
                <a:solidFill>
                  <a:srgbClr val="000000"/>
                </a:solidFill>
                <a:latin typeface="Calibri"/>
                <a:ea typeface="Calibri"/>
                <a:cs typeface="Calibri"/>
                <a:sym typeface="Calibri"/>
              </a:rPr>
              <a:t>Two original classes : FUors and EXors</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it-IT" sz="1800" u="none" cap="none" strike="noStrike">
                <a:solidFill>
                  <a:schemeClr val="dk1"/>
                </a:solidFill>
                <a:latin typeface="Calibri"/>
                <a:ea typeface="Calibri"/>
                <a:cs typeface="Calibri"/>
                <a:sym typeface="Calibri"/>
              </a:rPr>
              <a:t>Intermediate objects (eg V1647 Ori)</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it-IT" sz="1800" u="none" cap="none" strike="noStrike">
                <a:solidFill>
                  <a:schemeClr val="dk1"/>
                </a:solidFill>
                <a:latin typeface="Calibri"/>
                <a:ea typeface="Calibri"/>
                <a:cs typeface="Calibri"/>
                <a:sym typeface="Calibri"/>
              </a:rPr>
              <a:t>New GAIA discoveries….</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128" name="Shape 128"/>
        <p:cNvGrpSpPr/>
        <p:nvPr/>
      </p:nvGrpSpPr>
      <p:grpSpPr>
        <a:xfrm>
          <a:off x="0" y="0"/>
          <a:ext cx="0" cy="0"/>
          <a:chOff x="0" y="0"/>
          <a:chExt cx="0" cy="0"/>
        </a:xfrm>
      </p:grpSpPr>
      <p:sp>
        <p:nvSpPr>
          <p:cNvPr id="129" name="Google Shape;129;p3"/>
          <p:cNvSpPr/>
          <p:nvPr/>
        </p:nvSpPr>
        <p:spPr>
          <a:xfrm>
            <a:off x="90725" y="5435900"/>
            <a:ext cx="8935800" cy="956400"/>
          </a:xfrm>
          <a:prstGeom prst="roundRect">
            <a:avLst>
              <a:gd fmla="val 16667" name="adj"/>
            </a:avLst>
          </a:prstGeom>
          <a:solidFill>
            <a:srgbClr val="FFD9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a:off x="266700" y="927100"/>
            <a:ext cx="8416800" cy="44448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
          <p:cNvSpPr txBox="1"/>
          <p:nvPr>
            <p:ph type="title"/>
          </p:nvPr>
        </p:nvSpPr>
        <p:spPr>
          <a:xfrm>
            <a:off x="457200" y="34475"/>
            <a:ext cx="8686800" cy="651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FDFACF"/>
              </a:buClr>
              <a:buSzPts val="3600"/>
              <a:buFont typeface="Century Gothic"/>
              <a:buNone/>
            </a:pPr>
            <a:r>
              <a:rPr b="1" lang="it-IT"/>
              <a:t>Why EXors/FUors are important?</a:t>
            </a:r>
            <a:endParaRPr b="1"/>
          </a:p>
        </p:txBody>
      </p:sp>
      <p:sp>
        <p:nvSpPr>
          <p:cNvPr id="132" name="Google Shape;132;p3"/>
          <p:cNvSpPr txBox="1"/>
          <p:nvPr>
            <p:ph idx="11" type="ftr"/>
          </p:nvPr>
        </p:nvSpPr>
        <p:spPr>
          <a:xfrm>
            <a:off x="142850" y="6981313"/>
            <a:ext cx="8229600" cy="441300"/>
          </a:xfrm>
          <a:prstGeom prst="rect">
            <a:avLst/>
          </a:prstGeom>
          <a:noFill/>
          <a:ln>
            <a:noFill/>
          </a:ln>
        </p:spPr>
        <p:txBody>
          <a:bodyPr anchorCtr="0" anchor="ctr" bIns="45700" lIns="91425" spcFirstLastPara="1" rIns="91425" wrap="square" tIns="45700">
            <a:noAutofit/>
          </a:bodyPr>
          <a:lstStyle/>
          <a:p>
            <a:pPr indent="-317500" lvl="0" marL="457200" rtl="0" algn="r">
              <a:lnSpc>
                <a:spcPct val="100000"/>
              </a:lnSpc>
              <a:spcBef>
                <a:spcPts val="0"/>
              </a:spcBef>
              <a:spcAft>
                <a:spcPts val="0"/>
              </a:spcAft>
              <a:buSzPts val="1400"/>
              <a:buAutoNum type="arabicPeriod"/>
            </a:pPr>
            <a:r>
              <a:rPr lang="it-IT"/>
              <a:t>STRADE  25-26 Nov 2021              T. Giannini - EXorcism</a:t>
            </a:r>
            <a:endParaRPr/>
          </a:p>
        </p:txBody>
      </p:sp>
      <p:grpSp>
        <p:nvGrpSpPr>
          <p:cNvPr id="133" name="Google Shape;133;p3"/>
          <p:cNvGrpSpPr/>
          <p:nvPr/>
        </p:nvGrpSpPr>
        <p:grpSpPr>
          <a:xfrm>
            <a:off x="4830275" y="1521600"/>
            <a:ext cx="3230925" cy="2278984"/>
            <a:chOff x="2740639" y="1799902"/>
            <a:chExt cx="3626992" cy="3373773"/>
          </a:xfrm>
        </p:grpSpPr>
        <p:pic>
          <p:nvPicPr>
            <p:cNvPr id="134" name="Google Shape;134;p3"/>
            <p:cNvPicPr preferRelativeResize="0"/>
            <p:nvPr/>
          </p:nvPicPr>
          <p:blipFill rotWithShape="1">
            <a:blip r:embed="rId3">
              <a:alphaModFix/>
            </a:blip>
            <a:srcRect b="0" l="0" r="0" t="0"/>
            <a:stretch/>
          </p:blipFill>
          <p:spPr>
            <a:xfrm>
              <a:off x="2740639" y="1799902"/>
              <a:ext cx="3626992" cy="3144338"/>
            </a:xfrm>
            <a:prstGeom prst="rect">
              <a:avLst/>
            </a:prstGeom>
            <a:noFill/>
            <a:ln>
              <a:noFill/>
            </a:ln>
          </p:spPr>
        </p:pic>
        <p:pic>
          <p:nvPicPr>
            <p:cNvPr id="135" name="Google Shape;135;p3"/>
            <p:cNvPicPr preferRelativeResize="0"/>
            <p:nvPr/>
          </p:nvPicPr>
          <p:blipFill rotWithShape="1">
            <a:blip r:embed="rId4">
              <a:alphaModFix/>
            </a:blip>
            <a:srcRect b="0" l="0" r="0" t="0"/>
            <a:stretch/>
          </p:blipFill>
          <p:spPr>
            <a:xfrm>
              <a:off x="3407075" y="4944225"/>
              <a:ext cx="2276175" cy="229450"/>
            </a:xfrm>
            <a:prstGeom prst="rect">
              <a:avLst/>
            </a:prstGeom>
            <a:noFill/>
            <a:ln>
              <a:noFill/>
            </a:ln>
          </p:spPr>
        </p:pic>
      </p:grpSp>
      <p:sp>
        <p:nvSpPr>
          <p:cNvPr id="136" name="Google Shape;136;p3"/>
          <p:cNvSpPr txBox="1"/>
          <p:nvPr/>
        </p:nvSpPr>
        <p:spPr>
          <a:xfrm>
            <a:off x="190500" y="3832850"/>
            <a:ext cx="8759700" cy="15393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Calibri"/>
              <a:buChar char="●"/>
            </a:pPr>
            <a:r>
              <a:rPr b="1" i="0" lang="it-IT" sz="1700" u="none" cap="none" strike="noStrike">
                <a:solidFill>
                  <a:srgbClr val="000000"/>
                </a:solidFill>
                <a:latin typeface="Calibri"/>
                <a:ea typeface="Calibri"/>
                <a:cs typeface="Calibri"/>
                <a:sym typeface="Calibri"/>
              </a:rPr>
              <a:t>Eruptive accretion</a:t>
            </a:r>
            <a:r>
              <a:rPr b="1" i="0" lang="it-IT" sz="1700" u="sng" cap="none" strike="noStrike">
                <a:solidFill>
                  <a:srgbClr val="CC0000"/>
                </a:solidFill>
                <a:latin typeface="Calibri"/>
                <a:ea typeface="Calibri"/>
                <a:cs typeface="Calibri"/>
                <a:sym typeface="Calibri"/>
              </a:rPr>
              <a:t> may contribute to explain the observed luminosity spread of YSOs of the same mass and age</a:t>
            </a:r>
            <a:r>
              <a:rPr b="1" i="0" lang="it-IT" sz="1700" u="none" cap="none" strike="noStrike">
                <a:solidFill>
                  <a:srgbClr val="000000"/>
                </a:solidFill>
                <a:latin typeface="Calibri"/>
                <a:ea typeface="Calibri"/>
                <a:cs typeface="Calibri"/>
                <a:sym typeface="Calibri"/>
              </a:rPr>
              <a:t> (eg. Baraffe+ 2012)</a:t>
            </a:r>
            <a:endParaRPr b="1" i="0" sz="17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it-IT" sz="1800" u="none" cap="none" strike="noStrike">
                <a:solidFill>
                  <a:srgbClr val="000000"/>
                </a:solidFill>
                <a:latin typeface="Calibri"/>
                <a:ea typeface="Calibri"/>
                <a:cs typeface="Calibri"/>
                <a:sym typeface="Calibri"/>
              </a:rPr>
              <a:t>Outbursts can </a:t>
            </a:r>
            <a:r>
              <a:rPr b="1" i="0" lang="it-IT" sz="1800" u="sng" cap="none" strike="noStrike">
                <a:solidFill>
                  <a:srgbClr val="CC0000"/>
                </a:solidFill>
                <a:latin typeface="Calibri"/>
                <a:ea typeface="Calibri"/>
                <a:cs typeface="Calibri"/>
                <a:sym typeface="Calibri"/>
              </a:rPr>
              <a:t>heavily affect disk dispersal and  planet formation process,</a:t>
            </a:r>
            <a:r>
              <a:rPr b="1" i="0" lang="it-IT" sz="1800" u="none" cap="none" strike="noStrike">
                <a:solidFill>
                  <a:srgbClr val="000000"/>
                </a:solidFill>
                <a:latin typeface="Calibri"/>
                <a:ea typeface="Calibri"/>
                <a:cs typeface="Calibri"/>
                <a:sym typeface="Calibri"/>
              </a:rPr>
              <a:t> e.g. the increased temperatures can temporarily change the locations of the snowlines (Hubbard 2017)</a:t>
            </a:r>
            <a:endParaRPr b="1" i="0" sz="1800" u="none" cap="none" strike="noStrike">
              <a:solidFill>
                <a:srgbClr val="000000"/>
              </a:solidFill>
              <a:latin typeface="Calibri"/>
              <a:ea typeface="Calibri"/>
              <a:cs typeface="Calibri"/>
              <a:sym typeface="Calibri"/>
            </a:endParaRPr>
          </a:p>
        </p:txBody>
      </p:sp>
      <p:sp>
        <p:nvSpPr>
          <p:cNvPr id="137" name="Google Shape;137;p3"/>
          <p:cNvSpPr txBox="1"/>
          <p:nvPr/>
        </p:nvSpPr>
        <p:spPr>
          <a:xfrm>
            <a:off x="375600" y="1575325"/>
            <a:ext cx="4196400" cy="21549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chemeClr val="dk1"/>
              </a:buClr>
              <a:buSzPts val="1600"/>
              <a:buFont typeface="Calibri"/>
              <a:buChar char="●"/>
            </a:pPr>
            <a:r>
              <a:rPr b="1" i="0" lang="it-IT" sz="1600" u="none" cap="none" strike="noStrike">
                <a:solidFill>
                  <a:schemeClr val="dk1"/>
                </a:solidFill>
                <a:latin typeface="Calibri"/>
                <a:ea typeface="Calibri"/>
                <a:cs typeface="Calibri"/>
                <a:sym typeface="Calibri"/>
              </a:rPr>
              <a:t>….Eruptive accretion has been suggested as a</a:t>
            </a:r>
            <a:r>
              <a:rPr b="1" i="0" lang="it-IT" sz="1600" u="sng" cap="none" strike="noStrike">
                <a:solidFill>
                  <a:srgbClr val="CC0000"/>
                </a:solidFill>
                <a:latin typeface="Calibri"/>
                <a:ea typeface="Calibri"/>
                <a:cs typeface="Calibri"/>
                <a:sym typeface="Calibri"/>
              </a:rPr>
              <a:t> possible solution of the ‘luminosity problem’</a:t>
            </a:r>
            <a:r>
              <a:rPr b="1" i="0" lang="it-IT" sz="1600" u="none" cap="none" strike="noStrike">
                <a:solidFill>
                  <a:schemeClr val="dk1"/>
                </a:solidFill>
                <a:latin typeface="Calibri"/>
                <a:ea typeface="Calibri"/>
                <a:cs typeface="Calibri"/>
                <a:sym typeface="Calibri"/>
              </a:rPr>
              <a:t>, i.e. YSOs are observed to be on average an order of magnitude less luminous than expected theoretically. Sources spend most  of their time in quiescence but are subject to accretion bursts (Evans+2009, Dunham+2013).</a:t>
            </a:r>
            <a:endParaRPr b="0" i="0" sz="1600" u="none" cap="none" strike="noStrike">
              <a:solidFill>
                <a:srgbClr val="000000"/>
              </a:solidFill>
              <a:latin typeface="Arial"/>
              <a:ea typeface="Arial"/>
              <a:cs typeface="Arial"/>
              <a:sym typeface="Arial"/>
            </a:endParaRPr>
          </a:p>
        </p:txBody>
      </p:sp>
      <p:sp>
        <p:nvSpPr>
          <p:cNvPr id="138" name="Google Shape;138;p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317500" lvl="0" marL="457200" marR="0" rtl="0" algn="r">
              <a:lnSpc>
                <a:spcPct val="100000"/>
              </a:lnSpc>
              <a:spcBef>
                <a:spcPts val="0"/>
              </a:spcBef>
              <a:spcAft>
                <a:spcPts val="0"/>
              </a:spcAft>
              <a:buClr>
                <a:schemeClr val="dk1"/>
              </a:buClr>
              <a:buSzPts val="1400"/>
              <a:buFont typeface="Arial"/>
              <a:buAutoNum type="arabicPeriod"/>
            </a:pPr>
            <a:r>
              <a:t/>
            </a:r>
            <a:endParaRPr b="0" i="1" sz="1400" u="none" cap="none" strike="noStrike">
              <a:solidFill>
                <a:srgbClr val="FDFACF"/>
              </a:solidFill>
              <a:latin typeface="Calibri"/>
              <a:ea typeface="Calibri"/>
              <a:cs typeface="Calibri"/>
              <a:sym typeface="Calibri"/>
            </a:endParaRPr>
          </a:p>
        </p:txBody>
      </p:sp>
      <p:sp>
        <p:nvSpPr>
          <p:cNvPr id="139" name="Google Shape;139;p3"/>
          <p:cNvSpPr txBox="1"/>
          <p:nvPr/>
        </p:nvSpPr>
        <p:spPr>
          <a:xfrm>
            <a:off x="26550" y="6468600"/>
            <a:ext cx="9090900" cy="400200"/>
          </a:xfrm>
          <a:prstGeom prst="rect">
            <a:avLst/>
          </a:prstGeom>
          <a:noFill/>
          <a:ln>
            <a:noFill/>
          </a:ln>
        </p:spPr>
        <p:txBody>
          <a:bodyPr anchorCtr="0" anchor="t" bIns="91425" lIns="91425" spcFirstLastPara="1" rIns="91425" wrap="square" tIns="91425">
            <a:spAutoFit/>
          </a:bodyPr>
          <a:lstStyle/>
          <a:p>
            <a:pPr indent="457200" lvl="0" marL="3200400" marR="0" rtl="0" algn="r">
              <a:lnSpc>
                <a:spcPct val="100000"/>
              </a:lnSpc>
              <a:spcBef>
                <a:spcPts val="0"/>
              </a:spcBef>
              <a:spcAft>
                <a:spcPts val="0"/>
              </a:spcAft>
              <a:buClr>
                <a:schemeClr val="dk1"/>
              </a:buClr>
              <a:buSzPts val="1100"/>
              <a:buFont typeface="Arial"/>
              <a:buNone/>
            </a:pPr>
            <a:r>
              <a:rPr i="1" lang="it-IT">
                <a:solidFill>
                  <a:srgbClr val="FDFACF"/>
                </a:solidFill>
                <a:latin typeface="Calibri"/>
                <a:ea typeface="Calibri"/>
                <a:cs typeface="Calibri"/>
                <a:sym typeface="Calibri"/>
              </a:rPr>
              <a:t>PALERMO 20-22 GIUGNO 2022              T. Giannini </a:t>
            </a:r>
            <a:r>
              <a:rPr b="0" i="1" lang="it-IT" sz="1400" u="none" cap="none" strike="noStrike">
                <a:solidFill>
                  <a:srgbClr val="FDFACF"/>
                </a:solidFill>
                <a:latin typeface="Calibri"/>
                <a:ea typeface="Calibri"/>
                <a:cs typeface="Calibri"/>
                <a:sym typeface="Calibri"/>
              </a:rPr>
              <a:t>                  4</a:t>
            </a:r>
            <a:endParaRPr b="0" i="1" sz="1400" u="none" cap="none" strike="noStrike">
              <a:solidFill>
                <a:srgbClr val="FDFACF"/>
              </a:solidFill>
              <a:latin typeface="Calibri"/>
              <a:ea typeface="Calibri"/>
              <a:cs typeface="Calibri"/>
              <a:sym typeface="Calibri"/>
            </a:endParaRPr>
          </a:p>
        </p:txBody>
      </p:sp>
      <p:sp>
        <p:nvSpPr>
          <p:cNvPr id="140" name="Google Shape;140;p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1" name="Google Shape;141;p3"/>
          <p:cNvSpPr txBox="1"/>
          <p:nvPr/>
        </p:nvSpPr>
        <p:spPr>
          <a:xfrm>
            <a:off x="254550" y="5484043"/>
            <a:ext cx="86349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it-IT" sz="2600" u="sng" cap="none" strike="noStrike">
                <a:solidFill>
                  <a:srgbClr val="CC0000"/>
                </a:solidFill>
                <a:latin typeface="Calibri"/>
                <a:ea typeface="Calibri"/>
                <a:cs typeface="Calibri"/>
                <a:sym typeface="Calibri"/>
              </a:rPr>
              <a:t>…..But what is the statiscal impact of young eruptive variables? </a:t>
            </a:r>
            <a:endParaRPr b="1" i="0" sz="2600" u="sng" cap="none" strike="noStrike">
              <a:solidFill>
                <a:srgbClr val="CC0000"/>
              </a:solidFill>
              <a:latin typeface="Calibri"/>
              <a:ea typeface="Calibri"/>
              <a:cs typeface="Calibri"/>
              <a:sym typeface="Calibri"/>
            </a:endParaRPr>
          </a:p>
        </p:txBody>
      </p:sp>
      <p:sp>
        <p:nvSpPr>
          <p:cNvPr id="142" name="Google Shape;142;p3"/>
          <p:cNvSpPr txBox="1"/>
          <p:nvPr/>
        </p:nvSpPr>
        <p:spPr>
          <a:xfrm>
            <a:off x="457200" y="998400"/>
            <a:ext cx="71310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dk1"/>
              </a:buClr>
              <a:buSzPts val="2200"/>
              <a:buFont typeface="Calibri"/>
              <a:buChar char="●"/>
            </a:pPr>
            <a:r>
              <a:rPr b="1" i="0" lang="it-IT" sz="2200" u="none" cap="none" strike="noStrike">
                <a:solidFill>
                  <a:schemeClr val="dk1"/>
                </a:solidFill>
                <a:latin typeface="Calibri"/>
                <a:ea typeface="Calibri"/>
                <a:cs typeface="Calibri"/>
                <a:sym typeface="Calibri"/>
              </a:rPr>
              <a:t>So far less than 100 known objects ….however...</a:t>
            </a:r>
            <a:endParaRPr b="0" i="0" sz="1800" u="none" cap="none" strike="noStrike">
              <a:solidFill>
                <a:srgbClr val="000000"/>
              </a:solidFill>
              <a:latin typeface="Arial"/>
              <a:ea typeface="Arial"/>
              <a:cs typeface="Arial"/>
              <a:sym typeface="Arial"/>
            </a:endParaRPr>
          </a:p>
        </p:txBody>
      </p:sp>
      <p:sp>
        <p:nvSpPr>
          <p:cNvPr id="143" name="Google Shape;143;p3"/>
          <p:cNvSpPr/>
          <p:nvPr/>
        </p:nvSpPr>
        <p:spPr>
          <a:xfrm>
            <a:off x="5952850" y="2155825"/>
            <a:ext cx="1378200" cy="1209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4" name="Google Shape;144;p3"/>
          <p:cNvCxnSpPr/>
          <p:nvPr/>
        </p:nvCxnSpPr>
        <p:spPr>
          <a:xfrm>
            <a:off x="6330725" y="2088025"/>
            <a:ext cx="1047900" cy="157200"/>
          </a:xfrm>
          <a:prstGeom prst="straightConnector1">
            <a:avLst/>
          </a:prstGeom>
          <a:noFill/>
          <a:ln cap="flat" cmpd="sng" w="76200">
            <a:solidFill>
              <a:schemeClr val="dk2"/>
            </a:solidFill>
            <a:prstDash val="solid"/>
            <a:round/>
            <a:headEnd len="sm" w="sm" type="none"/>
            <a:tailEnd len="sm" w="sm" type="none"/>
          </a:ln>
        </p:spPr>
      </p:cxnSp>
      <p:cxnSp>
        <p:nvCxnSpPr>
          <p:cNvPr id="145" name="Google Shape;145;p3"/>
          <p:cNvCxnSpPr/>
          <p:nvPr/>
        </p:nvCxnSpPr>
        <p:spPr>
          <a:xfrm>
            <a:off x="7383250" y="2249950"/>
            <a:ext cx="371400" cy="709500"/>
          </a:xfrm>
          <a:prstGeom prst="straightConnector1">
            <a:avLst/>
          </a:prstGeom>
          <a:noFill/>
          <a:ln cap="flat" cmpd="sng" w="76200">
            <a:solidFill>
              <a:schemeClr val="dk2"/>
            </a:solidFill>
            <a:prstDash val="solid"/>
            <a:round/>
            <a:headEnd len="sm" w="sm" type="none"/>
            <a:tailEnd len="sm" w="sm" type="none"/>
          </a:ln>
        </p:spPr>
      </p:cxnSp>
      <p:cxnSp>
        <p:nvCxnSpPr>
          <p:cNvPr id="146" name="Google Shape;146;p3"/>
          <p:cNvCxnSpPr/>
          <p:nvPr/>
        </p:nvCxnSpPr>
        <p:spPr>
          <a:xfrm>
            <a:off x="7754725" y="2964325"/>
            <a:ext cx="133500" cy="109500"/>
          </a:xfrm>
          <a:prstGeom prst="straightConnector1">
            <a:avLst/>
          </a:prstGeom>
          <a:noFill/>
          <a:ln cap="flat" cmpd="sng" w="76200">
            <a:solidFill>
              <a:schemeClr val="dk2"/>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151" name="Shape 151"/>
        <p:cNvGrpSpPr/>
        <p:nvPr/>
      </p:nvGrpSpPr>
      <p:grpSpPr>
        <a:xfrm>
          <a:off x="0" y="0"/>
          <a:ext cx="0" cy="0"/>
          <a:chOff x="0" y="0"/>
          <a:chExt cx="0" cy="0"/>
        </a:xfrm>
      </p:grpSpPr>
      <p:sp>
        <p:nvSpPr>
          <p:cNvPr id="152" name="Google Shape;152;g11d17a628fc_0_12"/>
          <p:cNvSpPr/>
          <p:nvPr/>
        </p:nvSpPr>
        <p:spPr>
          <a:xfrm>
            <a:off x="549425" y="5860675"/>
            <a:ext cx="8229600" cy="523200"/>
          </a:xfrm>
          <a:prstGeom prst="roundRect">
            <a:avLst>
              <a:gd fmla="val 16667" name="adj"/>
            </a:avLst>
          </a:prstGeom>
          <a:solidFill>
            <a:srgbClr val="FFE59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11d17a628fc_0_12"/>
          <p:cNvSpPr/>
          <p:nvPr/>
        </p:nvSpPr>
        <p:spPr>
          <a:xfrm>
            <a:off x="644525" y="840900"/>
            <a:ext cx="8134500" cy="1648200"/>
          </a:xfrm>
          <a:prstGeom prst="roundRect">
            <a:avLst>
              <a:gd fmla="val 16667" name="adj"/>
            </a:avLst>
          </a:prstGeom>
          <a:solidFill>
            <a:srgbClr val="FFE59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11d17a628fc_0_12"/>
          <p:cNvSpPr txBox="1"/>
          <p:nvPr>
            <p:ph type="title"/>
          </p:nvPr>
        </p:nvSpPr>
        <p:spPr>
          <a:xfrm>
            <a:off x="457200" y="0"/>
            <a:ext cx="8229600" cy="1009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rPr b="1" lang="it-IT" sz="2800"/>
              <a:t>What is needed?</a:t>
            </a:r>
            <a:endParaRPr b="1" sz="2800"/>
          </a:p>
        </p:txBody>
      </p:sp>
      <p:sp>
        <p:nvSpPr>
          <p:cNvPr id="155" name="Google Shape;155;g11d17a628fc_0_12"/>
          <p:cNvSpPr txBox="1"/>
          <p:nvPr>
            <p:ph idx="1" type="body"/>
          </p:nvPr>
        </p:nvSpPr>
        <p:spPr>
          <a:xfrm>
            <a:off x="457200" y="840900"/>
            <a:ext cx="8229600" cy="4948800"/>
          </a:xfrm>
          <a:prstGeom prst="rect">
            <a:avLst/>
          </a:prstGeom>
        </p:spPr>
        <p:txBody>
          <a:bodyPr anchorCtr="0" anchor="t" bIns="45700" lIns="91425" spcFirstLastPara="1" rIns="91425" wrap="square" tIns="45700">
            <a:normAutofit/>
          </a:bodyPr>
          <a:lstStyle/>
          <a:p>
            <a:pPr indent="0" lvl="0" marL="0" rtl="0" algn="ctr">
              <a:spcBef>
                <a:spcPts val="360"/>
              </a:spcBef>
              <a:spcAft>
                <a:spcPts val="0"/>
              </a:spcAft>
              <a:buNone/>
            </a:pPr>
            <a:r>
              <a:rPr b="1" lang="it-IT" sz="3400" u="sng">
                <a:solidFill>
                  <a:schemeClr val="dk1"/>
                </a:solidFill>
              </a:rPr>
              <a:t>Optical/Near-infrared photometric and spectroscopic monitoring of known EXors and EXor candidates</a:t>
            </a:r>
            <a:endParaRPr b="1" sz="3400" u="sng">
              <a:solidFill>
                <a:schemeClr val="dk1"/>
              </a:solidFill>
            </a:endParaRPr>
          </a:p>
          <a:p>
            <a:pPr indent="0" lvl="0" marL="0" rtl="0" algn="ctr">
              <a:spcBef>
                <a:spcPts val="360"/>
              </a:spcBef>
              <a:spcAft>
                <a:spcPts val="0"/>
              </a:spcAft>
              <a:buNone/>
            </a:pPr>
            <a:r>
              <a:t/>
            </a:r>
            <a:endParaRPr b="1" sz="3400" u="sng">
              <a:solidFill>
                <a:schemeClr val="dk1"/>
              </a:solidFill>
            </a:endParaRPr>
          </a:p>
          <a:p>
            <a:pPr indent="0" lvl="0" marL="0" rtl="0" algn="l">
              <a:spcBef>
                <a:spcPts val="360"/>
              </a:spcBef>
              <a:spcAft>
                <a:spcPts val="0"/>
              </a:spcAft>
              <a:buNone/>
            </a:pPr>
            <a:r>
              <a:t/>
            </a:r>
            <a:endParaRPr b="1" sz="3400" u="sng">
              <a:solidFill>
                <a:schemeClr val="dk1"/>
              </a:solidFill>
            </a:endParaRPr>
          </a:p>
        </p:txBody>
      </p:sp>
      <p:pic>
        <p:nvPicPr>
          <p:cNvPr id="156" name="Google Shape;156;g11d17a628fc_0_12"/>
          <p:cNvPicPr preferRelativeResize="0"/>
          <p:nvPr/>
        </p:nvPicPr>
        <p:blipFill>
          <a:blip r:embed="rId3">
            <a:alphaModFix/>
          </a:blip>
          <a:stretch>
            <a:fillRect/>
          </a:stretch>
        </p:blipFill>
        <p:spPr>
          <a:xfrm>
            <a:off x="883563" y="2583800"/>
            <a:ext cx="7678424" cy="3252800"/>
          </a:xfrm>
          <a:prstGeom prst="rect">
            <a:avLst/>
          </a:prstGeom>
          <a:noFill/>
          <a:ln>
            <a:noFill/>
          </a:ln>
        </p:spPr>
      </p:pic>
      <p:sp>
        <p:nvSpPr>
          <p:cNvPr id="157" name="Google Shape;157;g11d17a628fc_0_12"/>
          <p:cNvSpPr txBox="1"/>
          <p:nvPr/>
        </p:nvSpPr>
        <p:spPr>
          <a:xfrm>
            <a:off x="1506825" y="2583800"/>
            <a:ext cx="3260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sz="2200">
                <a:solidFill>
                  <a:srgbClr val="FF0000"/>
                </a:solidFill>
                <a:latin typeface="Calibri"/>
                <a:ea typeface="Calibri"/>
                <a:cs typeface="Calibri"/>
                <a:sym typeface="Calibri"/>
              </a:rPr>
              <a:t>EX Lup - the prototype</a:t>
            </a:r>
            <a:endParaRPr b="1" sz="2200">
              <a:solidFill>
                <a:srgbClr val="FF0000"/>
              </a:solidFill>
              <a:latin typeface="Calibri"/>
              <a:ea typeface="Calibri"/>
              <a:cs typeface="Calibri"/>
              <a:sym typeface="Calibri"/>
            </a:endParaRPr>
          </a:p>
        </p:txBody>
      </p:sp>
      <p:sp>
        <p:nvSpPr>
          <p:cNvPr id="158" name="Google Shape;158;g11d17a628fc_0_12"/>
          <p:cNvSpPr txBox="1"/>
          <p:nvPr/>
        </p:nvSpPr>
        <p:spPr>
          <a:xfrm>
            <a:off x="1045513" y="5848800"/>
            <a:ext cx="7354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sz="2600">
                <a:solidFill>
                  <a:srgbClr val="CC0000"/>
                </a:solidFill>
                <a:latin typeface="Calibri"/>
                <a:ea typeface="Calibri"/>
                <a:cs typeface="Calibri"/>
                <a:sym typeface="Calibri"/>
              </a:rPr>
              <a:t>EXors: YSOs with accretion bursts of 2-5 mag</a:t>
            </a:r>
            <a:r>
              <a:rPr lang="it-IT" sz="2600">
                <a:solidFill>
                  <a:schemeClr val="accent2"/>
                </a:solidFill>
                <a:latin typeface="Calibri"/>
                <a:ea typeface="Calibri"/>
                <a:cs typeface="Calibri"/>
                <a:sym typeface="Calibri"/>
              </a:rPr>
              <a:t> </a:t>
            </a:r>
            <a:endParaRPr sz="2600">
              <a:solidFill>
                <a:schemeClr val="accent2"/>
              </a:solidFill>
              <a:latin typeface="Calibri"/>
              <a:ea typeface="Calibri"/>
              <a:cs typeface="Calibri"/>
              <a:sym typeface="Calibri"/>
            </a:endParaRPr>
          </a:p>
        </p:txBody>
      </p:sp>
      <p:sp>
        <p:nvSpPr>
          <p:cNvPr id="159" name="Google Shape;159;g11d17a628fc_0_12"/>
          <p:cNvSpPr txBox="1"/>
          <p:nvPr/>
        </p:nvSpPr>
        <p:spPr>
          <a:xfrm>
            <a:off x="0" y="6454825"/>
            <a:ext cx="9144000" cy="400200"/>
          </a:xfrm>
          <a:prstGeom prst="rect">
            <a:avLst/>
          </a:prstGeom>
          <a:noFill/>
          <a:ln>
            <a:noFill/>
          </a:ln>
        </p:spPr>
        <p:txBody>
          <a:bodyPr anchorCtr="0" anchor="t" bIns="91425" lIns="91425" spcFirstLastPara="1" rIns="91425" wrap="square" tIns="91425">
            <a:spAutoFit/>
          </a:bodyPr>
          <a:lstStyle/>
          <a:p>
            <a:pPr indent="457200" lvl="0" marL="3200400" rtl="0" algn="r">
              <a:spcBef>
                <a:spcPts val="0"/>
              </a:spcBef>
              <a:spcAft>
                <a:spcPts val="0"/>
              </a:spcAft>
              <a:buClr>
                <a:schemeClr val="dk1"/>
              </a:buClr>
              <a:buSzPts val="1100"/>
              <a:buFont typeface="Arial"/>
              <a:buNone/>
            </a:pPr>
            <a:r>
              <a:rPr i="1" lang="it-IT">
                <a:solidFill>
                  <a:srgbClr val="FDFACF"/>
                </a:solidFill>
                <a:latin typeface="Calibri"/>
                <a:ea typeface="Calibri"/>
                <a:cs typeface="Calibri"/>
                <a:sym typeface="Calibri"/>
              </a:rPr>
              <a:t>PALERMO 20-22 GIUGNO 2022              T. Giannini    5</a:t>
            </a:r>
            <a:endParaRPr i="1">
              <a:solidFill>
                <a:srgbClr val="FDFAC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164" name="Shape 164"/>
        <p:cNvGrpSpPr/>
        <p:nvPr/>
      </p:nvGrpSpPr>
      <p:grpSpPr>
        <a:xfrm>
          <a:off x="0" y="0"/>
          <a:ext cx="0" cy="0"/>
          <a:chOff x="0" y="0"/>
          <a:chExt cx="0" cy="0"/>
        </a:xfrm>
      </p:grpSpPr>
      <p:sp>
        <p:nvSpPr>
          <p:cNvPr id="165" name="Google Shape;165;g11d17a628fc_0_82"/>
          <p:cNvSpPr/>
          <p:nvPr/>
        </p:nvSpPr>
        <p:spPr>
          <a:xfrm>
            <a:off x="108900" y="4445875"/>
            <a:ext cx="8838300" cy="1885200"/>
          </a:xfrm>
          <a:prstGeom prst="roundRect">
            <a:avLst>
              <a:gd fmla="val 16667" name="adj"/>
            </a:avLst>
          </a:prstGeom>
          <a:solidFill>
            <a:srgbClr val="FFE59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1d17a628fc_0_82"/>
          <p:cNvSpPr txBox="1"/>
          <p:nvPr/>
        </p:nvSpPr>
        <p:spPr>
          <a:xfrm>
            <a:off x="83700" y="4516925"/>
            <a:ext cx="8976600" cy="17856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Calibri"/>
              <a:buChar char="●"/>
            </a:pPr>
            <a:r>
              <a:rPr b="1" lang="it-IT" sz="2400" u="sng">
                <a:solidFill>
                  <a:srgbClr val="CC0000"/>
                </a:solidFill>
                <a:latin typeface="Calibri"/>
                <a:ea typeface="Calibri"/>
                <a:cs typeface="Calibri"/>
                <a:sym typeface="Calibri"/>
              </a:rPr>
              <a:t>Optical/Near-infrared spectroscopic follow-up</a:t>
            </a:r>
            <a:endParaRPr b="1" sz="2400">
              <a:solidFill>
                <a:schemeClr val="dk1"/>
              </a:solidFill>
              <a:latin typeface="Calibri"/>
              <a:ea typeface="Calibri"/>
              <a:cs typeface="Calibri"/>
              <a:sym typeface="Calibri"/>
            </a:endParaRPr>
          </a:p>
          <a:p>
            <a:pPr indent="-355600" lvl="3" marL="1828800" rtl="0" algn="l">
              <a:spcBef>
                <a:spcPts val="0"/>
              </a:spcBef>
              <a:spcAft>
                <a:spcPts val="0"/>
              </a:spcAft>
              <a:buClr>
                <a:schemeClr val="dk1"/>
              </a:buClr>
              <a:buSzPts val="2000"/>
              <a:buFont typeface="Calibri"/>
              <a:buChar char="●"/>
            </a:pPr>
            <a:r>
              <a:rPr b="1" lang="it-IT" sz="2000">
                <a:solidFill>
                  <a:schemeClr val="dk1"/>
                </a:solidFill>
                <a:latin typeface="Calibri"/>
                <a:ea typeface="Calibri"/>
                <a:cs typeface="Calibri"/>
                <a:sym typeface="Calibri"/>
              </a:rPr>
              <a:t>build library of optical/NIR quiescence spectra of EXors and candidates to define the </a:t>
            </a:r>
            <a:r>
              <a:rPr b="1" i="1" lang="it-IT" sz="2000">
                <a:solidFill>
                  <a:schemeClr val="dk1"/>
                </a:solidFill>
                <a:latin typeface="Calibri"/>
                <a:ea typeface="Calibri"/>
                <a:cs typeface="Calibri"/>
                <a:sym typeface="Calibri"/>
              </a:rPr>
              <a:t>zeroes</a:t>
            </a:r>
            <a:r>
              <a:rPr b="1" lang="it-IT" sz="2000">
                <a:solidFill>
                  <a:schemeClr val="dk1"/>
                </a:solidFill>
                <a:latin typeface="Calibri"/>
                <a:ea typeface="Calibri"/>
                <a:cs typeface="Calibri"/>
                <a:sym typeface="Calibri"/>
              </a:rPr>
              <a:t> of the physical and accretion parameters (M</a:t>
            </a:r>
            <a:r>
              <a:rPr b="1" lang="it-IT" sz="1500">
                <a:solidFill>
                  <a:schemeClr val="dk1"/>
                </a:solidFill>
                <a:latin typeface="Calibri"/>
                <a:ea typeface="Calibri"/>
                <a:cs typeface="Calibri"/>
                <a:sym typeface="Calibri"/>
              </a:rPr>
              <a:t>acc</a:t>
            </a:r>
            <a:r>
              <a:rPr b="1" lang="it-IT" sz="2000">
                <a:solidFill>
                  <a:schemeClr val="dk1"/>
                </a:solidFill>
                <a:latin typeface="Calibri"/>
                <a:ea typeface="Calibri"/>
                <a:cs typeface="Calibri"/>
                <a:sym typeface="Calibri"/>
              </a:rPr>
              <a:t>)</a:t>
            </a:r>
            <a:endParaRPr b="1" sz="2000">
              <a:solidFill>
                <a:schemeClr val="dk1"/>
              </a:solidFill>
              <a:latin typeface="Calibri"/>
              <a:ea typeface="Calibri"/>
              <a:cs typeface="Calibri"/>
              <a:sym typeface="Calibri"/>
            </a:endParaRPr>
          </a:p>
          <a:p>
            <a:pPr indent="-355600" lvl="3" marL="1828800" rtl="0" algn="l">
              <a:spcBef>
                <a:spcPts val="0"/>
              </a:spcBef>
              <a:spcAft>
                <a:spcPts val="0"/>
              </a:spcAft>
              <a:buClr>
                <a:schemeClr val="dk1"/>
              </a:buClr>
              <a:buSzPts val="2000"/>
              <a:buFont typeface="Calibri"/>
              <a:buChar char="●"/>
            </a:pPr>
            <a:r>
              <a:rPr b="1" lang="it-IT" sz="2000">
                <a:solidFill>
                  <a:schemeClr val="dk1"/>
                </a:solidFill>
                <a:latin typeface="Calibri"/>
                <a:ea typeface="Calibri"/>
                <a:cs typeface="Calibri"/>
                <a:sym typeface="Calibri"/>
              </a:rPr>
              <a:t>comparison of quiescence/outburst accretion parameters</a:t>
            </a:r>
            <a:endParaRPr b="1" sz="2000">
              <a:solidFill>
                <a:schemeClr val="dk1"/>
              </a:solidFill>
              <a:latin typeface="Calibri"/>
              <a:ea typeface="Calibri"/>
              <a:cs typeface="Calibri"/>
              <a:sym typeface="Calibri"/>
            </a:endParaRPr>
          </a:p>
        </p:txBody>
      </p:sp>
      <p:sp>
        <p:nvSpPr>
          <p:cNvPr id="167" name="Google Shape;167;g11d17a628fc_0_82"/>
          <p:cNvSpPr/>
          <p:nvPr/>
        </p:nvSpPr>
        <p:spPr>
          <a:xfrm>
            <a:off x="169350" y="1051850"/>
            <a:ext cx="8717400" cy="3233100"/>
          </a:xfrm>
          <a:prstGeom prst="roundRect">
            <a:avLst>
              <a:gd fmla="val 16667" name="adj"/>
            </a:avLst>
          </a:prstGeom>
          <a:solidFill>
            <a:srgbClr val="FFE59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1d17a628fc_0_82"/>
          <p:cNvSpPr txBox="1"/>
          <p:nvPr>
            <p:ph type="title"/>
          </p:nvPr>
        </p:nvSpPr>
        <p:spPr>
          <a:xfrm>
            <a:off x="847200" y="57877"/>
            <a:ext cx="8229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                                    </a:t>
            </a:r>
            <a:r>
              <a:rPr b="1" lang="it-IT"/>
              <a:t>EXor monitoring</a:t>
            </a:r>
            <a:endParaRPr b="1"/>
          </a:p>
        </p:txBody>
      </p:sp>
      <p:sp>
        <p:nvSpPr>
          <p:cNvPr id="169" name="Google Shape;169;g11d17a628fc_0_82"/>
          <p:cNvSpPr txBox="1"/>
          <p:nvPr>
            <p:ph idx="1" type="body"/>
          </p:nvPr>
        </p:nvSpPr>
        <p:spPr>
          <a:xfrm>
            <a:off x="510600" y="1128050"/>
            <a:ext cx="7914000" cy="865200"/>
          </a:xfrm>
          <a:prstGeom prst="rect">
            <a:avLst/>
          </a:prstGeom>
          <a:noFill/>
        </p:spPr>
        <p:txBody>
          <a:bodyPr anchorCtr="0" anchor="t" bIns="45700" lIns="91425" spcFirstLastPara="1" rIns="91425" wrap="square" tIns="45700">
            <a:normAutofit fontScale="25000" lnSpcReduction="20000"/>
          </a:bodyPr>
          <a:lstStyle/>
          <a:p>
            <a:pPr indent="-381000" lvl="0" marL="457200" rtl="0" algn="l">
              <a:lnSpc>
                <a:spcPct val="150000"/>
              </a:lnSpc>
              <a:spcBef>
                <a:spcPts val="360"/>
              </a:spcBef>
              <a:spcAft>
                <a:spcPts val="0"/>
              </a:spcAft>
              <a:buClr>
                <a:schemeClr val="dk1"/>
              </a:buClr>
              <a:buSzPct val="100000"/>
              <a:buChar char="●"/>
            </a:pPr>
            <a:r>
              <a:rPr b="1" lang="it-IT" sz="9600">
                <a:solidFill>
                  <a:schemeClr val="dk1"/>
                </a:solidFill>
              </a:rPr>
              <a:t>Build </a:t>
            </a:r>
            <a:r>
              <a:rPr b="1" lang="it-IT" sz="9600" u="sng">
                <a:solidFill>
                  <a:srgbClr val="CC0000"/>
                </a:solidFill>
              </a:rPr>
              <a:t>multi-band, multi-year light-curves</a:t>
            </a:r>
            <a:r>
              <a:rPr b="1" lang="it-IT" sz="9600">
                <a:solidFill>
                  <a:schemeClr val="dk1"/>
                </a:solidFill>
              </a:rPr>
              <a:t> to:</a:t>
            </a:r>
            <a:endParaRPr b="1" sz="9600">
              <a:solidFill>
                <a:schemeClr val="dk1"/>
              </a:solidFill>
            </a:endParaRPr>
          </a:p>
          <a:p>
            <a:pPr indent="-355600" lvl="0" marL="1828800" rtl="0" algn="l">
              <a:spcBef>
                <a:spcPts val="0"/>
              </a:spcBef>
              <a:spcAft>
                <a:spcPts val="0"/>
              </a:spcAft>
              <a:buClr>
                <a:schemeClr val="dk1"/>
              </a:buClr>
              <a:buSzPct val="100000"/>
              <a:buChar char="●"/>
            </a:pPr>
            <a:r>
              <a:rPr b="1" lang="it-IT" sz="8000">
                <a:solidFill>
                  <a:schemeClr val="dk1"/>
                </a:solidFill>
              </a:rPr>
              <a:t>find genuine EXor candidates (eg EXor vs UXor)</a:t>
            </a:r>
            <a:endParaRPr b="1" sz="8000">
              <a:solidFill>
                <a:schemeClr val="dk1"/>
              </a:solidFill>
            </a:endParaRPr>
          </a:p>
          <a:p>
            <a:pPr indent="0" lvl="0" marL="0" rtl="0" algn="l">
              <a:spcBef>
                <a:spcPts val="360"/>
              </a:spcBef>
              <a:spcAft>
                <a:spcPts val="0"/>
              </a:spcAft>
              <a:buNone/>
            </a:pPr>
            <a:r>
              <a:t/>
            </a:r>
            <a:endParaRPr b="1" sz="8000"/>
          </a:p>
          <a:p>
            <a:pPr indent="0" lvl="0" marL="0" rtl="0" algn="l">
              <a:spcBef>
                <a:spcPts val="360"/>
              </a:spcBef>
              <a:spcAft>
                <a:spcPts val="0"/>
              </a:spcAft>
              <a:buNone/>
            </a:pPr>
            <a:r>
              <a:t/>
            </a:r>
            <a:endParaRPr b="1" sz="8000"/>
          </a:p>
          <a:p>
            <a:pPr indent="0" lvl="0" marL="0" rtl="0" algn="l">
              <a:spcBef>
                <a:spcPts val="360"/>
              </a:spcBef>
              <a:spcAft>
                <a:spcPts val="0"/>
              </a:spcAft>
              <a:buNone/>
            </a:pPr>
            <a:r>
              <a:t/>
            </a:r>
            <a:endParaRPr b="1" sz="2500"/>
          </a:p>
          <a:p>
            <a:pPr indent="0" lvl="0" marL="0" rtl="0" algn="l">
              <a:spcBef>
                <a:spcPts val="360"/>
              </a:spcBef>
              <a:spcAft>
                <a:spcPts val="0"/>
              </a:spcAft>
              <a:buNone/>
            </a:pPr>
            <a:r>
              <a:t/>
            </a:r>
            <a:endParaRPr b="1" sz="2500"/>
          </a:p>
          <a:p>
            <a:pPr indent="0" lvl="0" marL="0" rtl="0" algn="l">
              <a:spcBef>
                <a:spcPts val="360"/>
              </a:spcBef>
              <a:spcAft>
                <a:spcPts val="0"/>
              </a:spcAft>
              <a:buNone/>
            </a:pPr>
            <a:r>
              <a:t/>
            </a:r>
            <a:endParaRPr b="1" sz="2500"/>
          </a:p>
          <a:p>
            <a:pPr indent="0" lvl="0" marL="0" rtl="0" algn="l">
              <a:spcBef>
                <a:spcPts val="360"/>
              </a:spcBef>
              <a:spcAft>
                <a:spcPts val="0"/>
              </a:spcAft>
              <a:buNone/>
            </a:pPr>
            <a:r>
              <a:t/>
            </a:r>
            <a:endParaRPr b="1" sz="2500"/>
          </a:p>
          <a:p>
            <a:pPr indent="0" lvl="0" marL="0" rtl="0" algn="l">
              <a:spcBef>
                <a:spcPts val="360"/>
              </a:spcBef>
              <a:spcAft>
                <a:spcPts val="0"/>
              </a:spcAft>
              <a:buNone/>
            </a:pPr>
            <a:r>
              <a:t/>
            </a:r>
            <a:endParaRPr b="1" sz="2500"/>
          </a:p>
          <a:p>
            <a:pPr indent="0" lvl="0" marL="0" rtl="0" algn="l">
              <a:spcBef>
                <a:spcPts val="360"/>
              </a:spcBef>
              <a:spcAft>
                <a:spcPts val="0"/>
              </a:spcAft>
              <a:buNone/>
            </a:pPr>
            <a:r>
              <a:t/>
            </a:r>
            <a:endParaRPr b="1" sz="2500"/>
          </a:p>
          <a:p>
            <a:pPr indent="0" lvl="0" marL="0" rtl="0" algn="l">
              <a:spcBef>
                <a:spcPts val="360"/>
              </a:spcBef>
              <a:spcAft>
                <a:spcPts val="0"/>
              </a:spcAft>
              <a:buNone/>
            </a:pPr>
            <a:r>
              <a:t/>
            </a:r>
            <a:endParaRPr b="1" sz="2500"/>
          </a:p>
          <a:p>
            <a:pPr indent="0" lvl="0" marL="0" rtl="0" algn="l">
              <a:spcBef>
                <a:spcPts val="360"/>
              </a:spcBef>
              <a:spcAft>
                <a:spcPts val="0"/>
              </a:spcAft>
              <a:buNone/>
            </a:pPr>
            <a:r>
              <a:rPr b="1" lang="it-IT" sz="2500"/>
              <a:t> </a:t>
            </a:r>
            <a:endParaRPr b="1" sz="2500"/>
          </a:p>
          <a:p>
            <a:pPr indent="-355600" lvl="0" marL="1828800" rtl="0" algn="l">
              <a:spcBef>
                <a:spcPts val="360"/>
              </a:spcBef>
              <a:spcAft>
                <a:spcPts val="0"/>
              </a:spcAft>
              <a:buClr>
                <a:schemeClr val="dk1"/>
              </a:buClr>
              <a:buSzPct val="100000"/>
              <a:buChar char="●"/>
            </a:pPr>
            <a:r>
              <a:rPr b="1" lang="it-IT" sz="8000">
                <a:solidFill>
                  <a:srgbClr val="CC0000"/>
                </a:solidFill>
              </a:rPr>
              <a:t>multi-year:</a:t>
            </a:r>
            <a:r>
              <a:rPr b="1" lang="it-IT" sz="8000">
                <a:solidFill>
                  <a:schemeClr val="dk1"/>
                </a:solidFill>
              </a:rPr>
              <a:t> outbursts, periodicity</a:t>
            </a:r>
            <a:endParaRPr b="1" sz="8000">
              <a:solidFill>
                <a:schemeClr val="dk1"/>
              </a:solidFill>
            </a:endParaRPr>
          </a:p>
          <a:p>
            <a:pPr indent="-355600" lvl="0" marL="1828800" rtl="0" algn="l">
              <a:spcBef>
                <a:spcPts val="0"/>
              </a:spcBef>
              <a:spcAft>
                <a:spcPts val="0"/>
              </a:spcAft>
              <a:buClr>
                <a:schemeClr val="dk1"/>
              </a:buClr>
              <a:buSzPct val="100000"/>
              <a:buChar char="●"/>
            </a:pPr>
            <a:r>
              <a:rPr b="1" lang="it-IT" sz="8000">
                <a:solidFill>
                  <a:srgbClr val="CC0000"/>
                </a:solidFill>
              </a:rPr>
              <a:t>multi-band</a:t>
            </a:r>
            <a:r>
              <a:rPr b="1" lang="it-IT" sz="8000">
                <a:solidFill>
                  <a:schemeClr val="dk1"/>
                </a:solidFill>
              </a:rPr>
              <a:t>: evolution of the photometric properties (SEDs, colors)</a:t>
            </a:r>
            <a:endParaRPr b="1" sz="8000">
              <a:solidFill>
                <a:schemeClr val="dk1"/>
              </a:solidFill>
            </a:endParaRPr>
          </a:p>
          <a:p>
            <a:pPr indent="0" lvl="0" marL="1828800" rtl="0" algn="l">
              <a:spcBef>
                <a:spcPts val="360"/>
              </a:spcBef>
              <a:spcAft>
                <a:spcPts val="0"/>
              </a:spcAft>
              <a:buNone/>
            </a:pPr>
            <a:r>
              <a:t/>
            </a:r>
            <a:endParaRPr b="1" sz="8000">
              <a:solidFill>
                <a:schemeClr val="dk1"/>
              </a:solidFill>
            </a:endParaRPr>
          </a:p>
          <a:p>
            <a:pPr indent="0" lvl="0" marL="0" rtl="0" algn="l">
              <a:spcBef>
                <a:spcPts val="360"/>
              </a:spcBef>
              <a:spcAft>
                <a:spcPts val="0"/>
              </a:spcAft>
              <a:buNone/>
            </a:pPr>
            <a:r>
              <a:t/>
            </a:r>
            <a:endParaRPr b="1" sz="2500"/>
          </a:p>
          <a:p>
            <a:pPr indent="0" lvl="0" marL="0" rtl="0" algn="l">
              <a:spcBef>
                <a:spcPts val="360"/>
              </a:spcBef>
              <a:spcAft>
                <a:spcPts val="0"/>
              </a:spcAft>
              <a:buNone/>
            </a:pPr>
            <a:r>
              <a:t/>
            </a:r>
            <a:endParaRPr b="1" sz="2500"/>
          </a:p>
        </p:txBody>
      </p:sp>
      <p:grpSp>
        <p:nvGrpSpPr>
          <p:cNvPr id="170" name="Google Shape;170;g11d17a628fc_0_82"/>
          <p:cNvGrpSpPr/>
          <p:nvPr/>
        </p:nvGrpSpPr>
        <p:grpSpPr>
          <a:xfrm>
            <a:off x="510599" y="1889036"/>
            <a:ext cx="7254617" cy="1790656"/>
            <a:chOff x="697863" y="1621336"/>
            <a:chExt cx="7254617" cy="1830001"/>
          </a:xfrm>
        </p:grpSpPr>
        <p:grpSp>
          <p:nvGrpSpPr>
            <p:cNvPr id="171" name="Google Shape;171;g11d17a628fc_0_82"/>
            <p:cNvGrpSpPr/>
            <p:nvPr/>
          </p:nvGrpSpPr>
          <p:grpSpPr>
            <a:xfrm>
              <a:off x="697863" y="1664934"/>
              <a:ext cx="3697994" cy="1742934"/>
              <a:chOff x="522890" y="1936880"/>
              <a:chExt cx="1928952" cy="1890588"/>
            </a:xfrm>
          </p:grpSpPr>
          <p:sp>
            <p:nvSpPr>
              <p:cNvPr id="172" name="Google Shape;172;g11d17a628fc_0_82"/>
              <p:cNvSpPr txBox="1"/>
              <p:nvPr/>
            </p:nvSpPr>
            <p:spPr>
              <a:xfrm>
                <a:off x="1152200" y="1936880"/>
                <a:ext cx="7983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IT" sz="1800">
                    <a:latin typeface="Calibri"/>
                    <a:ea typeface="Calibri"/>
                    <a:cs typeface="Calibri"/>
                    <a:sym typeface="Calibri"/>
                  </a:rPr>
                  <a:t>EXor</a:t>
                </a:r>
                <a:endParaRPr b="1" sz="1800">
                  <a:latin typeface="Calibri"/>
                  <a:ea typeface="Calibri"/>
                  <a:cs typeface="Calibri"/>
                  <a:sym typeface="Calibri"/>
                </a:endParaRPr>
              </a:p>
            </p:txBody>
          </p:sp>
          <p:grpSp>
            <p:nvGrpSpPr>
              <p:cNvPr id="173" name="Google Shape;173;g11d17a628fc_0_82"/>
              <p:cNvGrpSpPr/>
              <p:nvPr/>
            </p:nvGrpSpPr>
            <p:grpSpPr>
              <a:xfrm>
                <a:off x="686062" y="2304824"/>
                <a:ext cx="1765780" cy="1154819"/>
                <a:chOff x="4859359" y="1059380"/>
                <a:chExt cx="3737100" cy="1611300"/>
              </a:xfrm>
            </p:grpSpPr>
            <p:sp>
              <p:nvSpPr>
                <p:cNvPr id="174" name="Google Shape;174;g11d17a628fc_0_82"/>
                <p:cNvSpPr/>
                <p:nvPr/>
              </p:nvSpPr>
              <p:spPr>
                <a:xfrm>
                  <a:off x="4859359" y="1059380"/>
                  <a:ext cx="3737100" cy="1611300"/>
                </a:xfrm>
                <a:prstGeom prst="rect">
                  <a:avLst/>
                </a:prstGeom>
                <a:solidFill>
                  <a:srgbClr val="EEEEEE"/>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11d17a628fc_0_82"/>
                <p:cNvSpPr/>
                <p:nvPr/>
              </p:nvSpPr>
              <p:spPr>
                <a:xfrm flipH="1" rot="10800000">
                  <a:off x="5083700" y="1442025"/>
                  <a:ext cx="1216535" cy="1071900"/>
                </a:xfrm>
                <a:custGeom>
                  <a:rect b="b" l="l" r="r" t="t"/>
                  <a:pathLst>
                    <a:path extrusionOk="0" h="42876" w="60766">
                      <a:moveTo>
                        <a:pt x="0" y="0"/>
                      </a:moveTo>
                      <a:lnTo>
                        <a:pt x="21284" y="0"/>
                      </a:lnTo>
                      <a:lnTo>
                        <a:pt x="25911" y="42876"/>
                      </a:lnTo>
                      <a:lnTo>
                        <a:pt x="36398" y="42876"/>
                      </a:lnTo>
                      <a:lnTo>
                        <a:pt x="40717" y="0"/>
                      </a:lnTo>
                      <a:lnTo>
                        <a:pt x="60766" y="0"/>
                      </a:lnTo>
                    </a:path>
                  </a:pathLst>
                </a:custGeom>
                <a:noFill/>
                <a:ln cap="flat" cmpd="sng" w="19050">
                  <a:solidFill>
                    <a:srgbClr val="595959"/>
                  </a:solidFill>
                  <a:prstDash val="solid"/>
                  <a:round/>
                  <a:headEnd len="med" w="med" type="none"/>
                  <a:tailEnd len="med" w="med" type="none"/>
                </a:ln>
              </p:spPr>
            </p:sp>
            <p:sp>
              <p:nvSpPr>
                <p:cNvPr id="176" name="Google Shape;176;g11d17a628fc_0_82"/>
                <p:cNvSpPr/>
                <p:nvPr/>
              </p:nvSpPr>
              <p:spPr>
                <a:xfrm flipH="1" rot="10800000">
                  <a:off x="6935625" y="1750307"/>
                  <a:ext cx="663261" cy="763622"/>
                </a:xfrm>
                <a:custGeom>
                  <a:rect b="b" l="l" r="r" t="t"/>
                  <a:pathLst>
                    <a:path extrusionOk="0" h="42876" w="60766">
                      <a:moveTo>
                        <a:pt x="0" y="0"/>
                      </a:moveTo>
                      <a:lnTo>
                        <a:pt x="21284" y="0"/>
                      </a:lnTo>
                      <a:lnTo>
                        <a:pt x="25911" y="42876"/>
                      </a:lnTo>
                      <a:lnTo>
                        <a:pt x="36398" y="42876"/>
                      </a:lnTo>
                      <a:lnTo>
                        <a:pt x="40717" y="0"/>
                      </a:lnTo>
                      <a:lnTo>
                        <a:pt x="60766" y="0"/>
                      </a:lnTo>
                    </a:path>
                  </a:pathLst>
                </a:custGeom>
                <a:noFill/>
                <a:ln cap="flat" cmpd="sng" w="19050">
                  <a:solidFill>
                    <a:srgbClr val="595959"/>
                  </a:solidFill>
                  <a:prstDash val="solid"/>
                  <a:round/>
                  <a:headEnd len="med" w="med" type="none"/>
                  <a:tailEnd len="med" w="med" type="none"/>
                </a:ln>
              </p:spPr>
            </p:sp>
            <p:cxnSp>
              <p:nvCxnSpPr>
                <p:cNvPr id="177" name="Google Shape;177;g11d17a628fc_0_82"/>
                <p:cNvCxnSpPr/>
                <p:nvPr/>
              </p:nvCxnSpPr>
              <p:spPr>
                <a:xfrm>
                  <a:off x="6300225" y="2513925"/>
                  <a:ext cx="632400" cy="0"/>
                </a:xfrm>
                <a:prstGeom prst="straightConnector1">
                  <a:avLst/>
                </a:prstGeom>
                <a:noFill/>
                <a:ln cap="flat" cmpd="sng" w="19050">
                  <a:solidFill>
                    <a:srgbClr val="595959"/>
                  </a:solidFill>
                  <a:prstDash val="solid"/>
                  <a:round/>
                  <a:headEnd len="med" w="med" type="none"/>
                  <a:tailEnd len="med" w="med" type="none"/>
                </a:ln>
              </p:spPr>
            </p:cxnSp>
          </p:grpSp>
          <p:cxnSp>
            <p:nvCxnSpPr>
              <p:cNvPr id="178" name="Google Shape;178;g11d17a628fc_0_82"/>
              <p:cNvCxnSpPr/>
              <p:nvPr/>
            </p:nvCxnSpPr>
            <p:spPr>
              <a:xfrm>
                <a:off x="1963251" y="3347296"/>
                <a:ext cx="299100" cy="0"/>
              </a:xfrm>
              <a:prstGeom prst="straightConnector1">
                <a:avLst/>
              </a:prstGeom>
              <a:noFill/>
              <a:ln cap="flat" cmpd="sng" w="19050">
                <a:solidFill>
                  <a:srgbClr val="595959"/>
                </a:solidFill>
                <a:prstDash val="solid"/>
                <a:round/>
                <a:headEnd len="med" w="med" type="none"/>
                <a:tailEnd len="med" w="med" type="none"/>
              </a:ln>
            </p:spPr>
          </p:cxnSp>
          <p:sp>
            <p:nvSpPr>
              <p:cNvPr id="179" name="Google Shape;179;g11d17a628fc_0_82"/>
              <p:cNvSpPr txBox="1"/>
              <p:nvPr/>
            </p:nvSpPr>
            <p:spPr>
              <a:xfrm rot="-5400000">
                <a:off x="-290260" y="2823519"/>
                <a:ext cx="1817100" cy="19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IT" sz="1700">
                    <a:solidFill>
                      <a:srgbClr val="000000"/>
                    </a:solidFill>
                    <a:latin typeface="Calibri"/>
                    <a:ea typeface="Calibri"/>
                    <a:cs typeface="Calibri"/>
                    <a:sym typeface="Calibri"/>
                  </a:rPr>
                  <a:t>Flux</a:t>
                </a:r>
                <a:endParaRPr sz="1700">
                  <a:latin typeface="Calibri"/>
                  <a:ea typeface="Calibri"/>
                  <a:cs typeface="Calibri"/>
                  <a:sym typeface="Calibri"/>
                </a:endParaRPr>
              </a:p>
            </p:txBody>
          </p:sp>
          <p:sp>
            <p:nvSpPr>
              <p:cNvPr id="180" name="Google Shape;180;g11d17a628fc_0_82"/>
              <p:cNvSpPr txBox="1"/>
              <p:nvPr/>
            </p:nvSpPr>
            <p:spPr>
              <a:xfrm rot="2582">
                <a:off x="906175" y="3436224"/>
                <a:ext cx="1198200" cy="2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IT" sz="1700">
                    <a:solidFill>
                      <a:srgbClr val="000000"/>
                    </a:solidFill>
                    <a:latin typeface="Calibri"/>
                    <a:ea typeface="Calibri"/>
                    <a:cs typeface="Calibri"/>
                    <a:sym typeface="Calibri"/>
                  </a:rPr>
                  <a:t>Time</a:t>
                </a:r>
                <a:endParaRPr sz="1700">
                  <a:latin typeface="Calibri"/>
                  <a:ea typeface="Calibri"/>
                  <a:cs typeface="Calibri"/>
                  <a:sym typeface="Calibri"/>
                </a:endParaRPr>
              </a:p>
            </p:txBody>
          </p:sp>
        </p:grpSp>
        <p:grpSp>
          <p:nvGrpSpPr>
            <p:cNvPr id="181" name="Google Shape;181;g11d17a628fc_0_82"/>
            <p:cNvGrpSpPr/>
            <p:nvPr/>
          </p:nvGrpSpPr>
          <p:grpSpPr>
            <a:xfrm>
              <a:off x="4425272" y="1621336"/>
              <a:ext cx="3527208" cy="1830001"/>
              <a:chOff x="7273274" y="2010389"/>
              <a:chExt cx="1880275" cy="1817100"/>
            </a:xfrm>
          </p:grpSpPr>
          <p:sp>
            <p:nvSpPr>
              <p:cNvPr id="182" name="Google Shape;182;g11d17a628fc_0_82"/>
              <p:cNvSpPr/>
              <p:nvPr/>
            </p:nvSpPr>
            <p:spPr>
              <a:xfrm>
                <a:off x="7492149" y="2402214"/>
                <a:ext cx="1661400" cy="1033500"/>
              </a:xfrm>
              <a:prstGeom prst="rect">
                <a:avLst/>
              </a:prstGeom>
              <a:solidFill>
                <a:srgbClr val="EEEEEE"/>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1d17a628fc_0_82"/>
              <p:cNvSpPr/>
              <p:nvPr/>
            </p:nvSpPr>
            <p:spPr>
              <a:xfrm>
                <a:off x="7572317" y="2579052"/>
                <a:ext cx="411690" cy="768231"/>
              </a:xfrm>
              <a:custGeom>
                <a:rect b="b" l="l" r="r" t="t"/>
                <a:pathLst>
                  <a:path extrusionOk="0" h="42876" w="60766">
                    <a:moveTo>
                      <a:pt x="0" y="0"/>
                    </a:moveTo>
                    <a:lnTo>
                      <a:pt x="21284" y="0"/>
                    </a:lnTo>
                    <a:lnTo>
                      <a:pt x="25911" y="42876"/>
                    </a:lnTo>
                    <a:lnTo>
                      <a:pt x="36398" y="42876"/>
                    </a:lnTo>
                    <a:lnTo>
                      <a:pt x="40717" y="0"/>
                    </a:lnTo>
                    <a:lnTo>
                      <a:pt x="60766" y="0"/>
                    </a:lnTo>
                  </a:path>
                </a:pathLst>
              </a:custGeom>
              <a:noFill/>
              <a:ln cap="flat" cmpd="sng" w="19050">
                <a:solidFill>
                  <a:srgbClr val="595959"/>
                </a:solidFill>
                <a:prstDash val="solid"/>
                <a:round/>
                <a:headEnd len="med" w="med" type="none"/>
                <a:tailEnd len="med" w="med" type="none"/>
              </a:ln>
            </p:spPr>
          </p:sp>
          <p:sp>
            <p:nvSpPr>
              <p:cNvPr id="184" name="Google Shape;184;g11d17a628fc_0_82"/>
              <p:cNvSpPr/>
              <p:nvPr/>
            </p:nvSpPr>
            <p:spPr>
              <a:xfrm>
                <a:off x="7935128" y="2579051"/>
                <a:ext cx="518942" cy="616986"/>
              </a:xfrm>
              <a:custGeom>
                <a:rect b="b" l="l" r="r" t="t"/>
                <a:pathLst>
                  <a:path extrusionOk="0" h="42876" w="60766">
                    <a:moveTo>
                      <a:pt x="0" y="0"/>
                    </a:moveTo>
                    <a:lnTo>
                      <a:pt x="21284" y="0"/>
                    </a:lnTo>
                    <a:lnTo>
                      <a:pt x="25911" y="42876"/>
                    </a:lnTo>
                    <a:lnTo>
                      <a:pt x="36398" y="42876"/>
                    </a:lnTo>
                    <a:lnTo>
                      <a:pt x="40717" y="0"/>
                    </a:lnTo>
                    <a:lnTo>
                      <a:pt x="60766" y="0"/>
                    </a:lnTo>
                  </a:path>
                </a:pathLst>
              </a:custGeom>
              <a:noFill/>
              <a:ln cap="flat" cmpd="sng" w="19050">
                <a:solidFill>
                  <a:srgbClr val="595959"/>
                </a:solidFill>
                <a:prstDash val="solid"/>
                <a:round/>
                <a:headEnd len="med" w="med" type="none"/>
                <a:tailEnd len="med" w="med" type="none"/>
              </a:ln>
            </p:spPr>
          </p:sp>
          <p:sp>
            <p:nvSpPr>
              <p:cNvPr id="185" name="Google Shape;185;g11d17a628fc_0_82"/>
              <p:cNvSpPr/>
              <p:nvPr/>
            </p:nvSpPr>
            <p:spPr>
              <a:xfrm>
                <a:off x="8454298" y="2579052"/>
                <a:ext cx="233038" cy="536057"/>
              </a:xfrm>
              <a:custGeom>
                <a:rect b="b" l="l" r="r" t="t"/>
                <a:pathLst>
                  <a:path extrusionOk="0" h="42876" w="60766">
                    <a:moveTo>
                      <a:pt x="0" y="0"/>
                    </a:moveTo>
                    <a:lnTo>
                      <a:pt x="21284" y="0"/>
                    </a:lnTo>
                    <a:lnTo>
                      <a:pt x="25911" y="42876"/>
                    </a:lnTo>
                    <a:lnTo>
                      <a:pt x="36398" y="42876"/>
                    </a:lnTo>
                    <a:lnTo>
                      <a:pt x="40717" y="0"/>
                    </a:lnTo>
                    <a:lnTo>
                      <a:pt x="60766" y="0"/>
                    </a:lnTo>
                  </a:path>
                </a:pathLst>
              </a:custGeom>
              <a:noFill/>
              <a:ln cap="flat" cmpd="sng" w="19050">
                <a:solidFill>
                  <a:srgbClr val="595959"/>
                </a:solidFill>
                <a:prstDash val="solid"/>
                <a:round/>
                <a:headEnd len="med" w="med" type="none"/>
                <a:tailEnd len="med" w="med" type="none"/>
              </a:ln>
            </p:spPr>
          </p:sp>
          <p:sp>
            <p:nvSpPr>
              <p:cNvPr id="186" name="Google Shape;186;g11d17a628fc_0_82"/>
              <p:cNvSpPr/>
              <p:nvPr/>
            </p:nvSpPr>
            <p:spPr>
              <a:xfrm>
                <a:off x="8652554" y="2579052"/>
                <a:ext cx="411690" cy="768231"/>
              </a:xfrm>
              <a:custGeom>
                <a:rect b="b" l="l" r="r" t="t"/>
                <a:pathLst>
                  <a:path extrusionOk="0" h="42876" w="60766">
                    <a:moveTo>
                      <a:pt x="0" y="0"/>
                    </a:moveTo>
                    <a:lnTo>
                      <a:pt x="21284" y="0"/>
                    </a:lnTo>
                    <a:lnTo>
                      <a:pt x="25911" y="42876"/>
                    </a:lnTo>
                    <a:lnTo>
                      <a:pt x="36398" y="42876"/>
                    </a:lnTo>
                    <a:lnTo>
                      <a:pt x="40717" y="0"/>
                    </a:lnTo>
                    <a:lnTo>
                      <a:pt x="60766" y="0"/>
                    </a:lnTo>
                  </a:path>
                </a:pathLst>
              </a:custGeom>
              <a:noFill/>
              <a:ln cap="flat" cmpd="sng" w="19050">
                <a:solidFill>
                  <a:srgbClr val="595959"/>
                </a:solidFill>
                <a:prstDash val="solid"/>
                <a:round/>
                <a:headEnd len="med" w="med" type="none"/>
                <a:tailEnd len="med" w="med" type="none"/>
              </a:ln>
            </p:spPr>
          </p:sp>
          <p:sp>
            <p:nvSpPr>
              <p:cNvPr id="187" name="Google Shape;187;g11d17a628fc_0_82"/>
              <p:cNvSpPr txBox="1"/>
              <p:nvPr/>
            </p:nvSpPr>
            <p:spPr>
              <a:xfrm>
                <a:off x="7559085" y="2040779"/>
                <a:ext cx="15816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IT" sz="1800">
                    <a:solidFill>
                      <a:srgbClr val="000000"/>
                    </a:solidFill>
                    <a:latin typeface="Calibri"/>
                    <a:ea typeface="Calibri"/>
                    <a:cs typeface="Calibri"/>
                    <a:sym typeface="Calibri"/>
                  </a:rPr>
                  <a:t>UXor/dipper</a:t>
                </a:r>
                <a:endParaRPr b="1" sz="1800">
                  <a:latin typeface="Calibri"/>
                  <a:ea typeface="Calibri"/>
                  <a:cs typeface="Calibri"/>
                  <a:sym typeface="Calibri"/>
                </a:endParaRPr>
              </a:p>
            </p:txBody>
          </p:sp>
          <p:sp>
            <p:nvSpPr>
              <p:cNvPr id="188" name="Google Shape;188;g11d17a628fc_0_82"/>
              <p:cNvSpPr txBox="1"/>
              <p:nvPr/>
            </p:nvSpPr>
            <p:spPr>
              <a:xfrm rot="-5400000">
                <a:off x="6460124" y="2823539"/>
                <a:ext cx="1817100" cy="19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IT" sz="1700">
                    <a:solidFill>
                      <a:srgbClr val="000000"/>
                    </a:solidFill>
                    <a:latin typeface="Calibri"/>
                    <a:ea typeface="Calibri"/>
                    <a:cs typeface="Calibri"/>
                    <a:sym typeface="Calibri"/>
                  </a:rPr>
                  <a:t>Flux</a:t>
                </a:r>
                <a:endParaRPr sz="1700">
                  <a:latin typeface="Calibri"/>
                  <a:ea typeface="Calibri"/>
                  <a:cs typeface="Calibri"/>
                  <a:sym typeface="Calibri"/>
                </a:endParaRPr>
              </a:p>
            </p:txBody>
          </p:sp>
          <p:sp>
            <p:nvSpPr>
              <p:cNvPr id="189" name="Google Shape;189;g11d17a628fc_0_82"/>
              <p:cNvSpPr txBox="1"/>
              <p:nvPr/>
            </p:nvSpPr>
            <p:spPr>
              <a:xfrm rot="2582">
                <a:off x="7750779" y="3436224"/>
                <a:ext cx="1198200" cy="2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IT" sz="1700">
                    <a:solidFill>
                      <a:srgbClr val="000000"/>
                    </a:solidFill>
                    <a:latin typeface="Calibri"/>
                    <a:ea typeface="Calibri"/>
                    <a:cs typeface="Calibri"/>
                    <a:sym typeface="Calibri"/>
                  </a:rPr>
                  <a:t>Time</a:t>
                </a:r>
                <a:endParaRPr sz="1700">
                  <a:latin typeface="Calibri"/>
                  <a:ea typeface="Calibri"/>
                  <a:cs typeface="Calibri"/>
                  <a:sym typeface="Calibri"/>
                </a:endParaRPr>
              </a:p>
            </p:txBody>
          </p:sp>
        </p:grpSp>
      </p:grpSp>
      <p:sp>
        <p:nvSpPr>
          <p:cNvPr id="190" name="Google Shape;190;g11d17a628fc_0_82"/>
          <p:cNvSpPr txBox="1"/>
          <p:nvPr/>
        </p:nvSpPr>
        <p:spPr>
          <a:xfrm>
            <a:off x="0" y="6454825"/>
            <a:ext cx="9144000" cy="400200"/>
          </a:xfrm>
          <a:prstGeom prst="rect">
            <a:avLst/>
          </a:prstGeom>
          <a:noFill/>
          <a:ln>
            <a:noFill/>
          </a:ln>
        </p:spPr>
        <p:txBody>
          <a:bodyPr anchorCtr="0" anchor="t" bIns="91425" lIns="91425" spcFirstLastPara="1" rIns="91425" wrap="square" tIns="91425">
            <a:spAutoFit/>
          </a:bodyPr>
          <a:lstStyle/>
          <a:p>
            <a:pPr indent="457200" lvl="0" marL="3200400" rtl="0" algn="r">
              <a:spcBef>
                <a:spcPts val="0"/>
              </a:spcBef>
              <a:spcAft>
                <a:spcPts val="0"/>
              </a:spcAft>
              <a:buNone/>
            </a:pPr>
            <a:r>
              <a:rPr i="1" lang="it-IT">
                <a:solidFill>
                  <a:srgbClr val="FDFACF"/>
                </a:solidFill>
                <a:latin typeface="Calibri"/>
                <a:ea typeface="Calibri"/>
                <a:cs typeface="Calibri"/>
                <a:sym typeface="Calibri"/>
              </a:rPr>
              <a:t>PALERMO 20-22 GIUGNO 2022              T. Giannini    6</a:t>
            </a:r>
            <a:endParaRPr i="1">
              <a:solidFill>
                <a:srgbClr val="FDFAC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195" name="Shape 195"/>
        <p:cNvGrpSpPr/>
        <p:nvPr/>
      </p:nvGrpSpPr>
      <p:grpSpPr>
        <a:xfrm>
          <a:off x="0" y="0"/>
          <a:ext cx="0" cy="0"/>
          <a:chOff x="0" y="0"/>
          <a:chExt cx="0" cy="0"/>
        </a:xfrm>
      </p:grpSpPr>
      <p:sp>
        <p:nvSpPr>
          <p:cNvPr id="196" name="Google Shape;196;g11d17a628fc_0_170"/>
          <p:cNvSpPr txBox="1"/>
          <p:nvPr>
            <p:ph type="title"/>
          </p:nvPr>
        </p:nvSpPr>
        <p:spPr>
          <a:xfrm>
            <a:off x="847200" y="57877"/>
            <a:ext cx="8229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                      			</a:t>
            </a:r>
            <a:r>
              <a:rPr b="1" lang="it-IT"/>
              <a:t>Classical EXors</a:t>
            </a:r>
            <a:endParaRPr b="1"/>
          </a:p>
        </p:txBody>
      </p:sp>
      <p:sp>
        <p:nvSpPr>
          <p:cNvPr id="197" name="Google Shape;197;g11d17a628fc_0_170"/>
          <p:cNvSpPr txBox="1"/>
          <p:nvPr/>
        </p:nvSpPr>
        <p:spPr>
          <a:xfrm>
            <a:off x="0" y="6454825"/>
            <a:ext cx="9144000" cy="400200"/>
          </a:xfrm>
          <a:prstGeom prst="rect">
            <a:avLst/>
          </a:prstGeom>
          <a:noFill/>
          <a:ln>
            <a:noFill/>
          </a:ln>
        </p:spPr>
        <p:txBody>
          <a:bodyPr anchorCtr="0" anchor="t" bIns="91425" lIns="91425" spcFirstLastPara="1" rIns="91425" wrap="square" tIns="91425">
            <a:spAutoFit/>
          </a:bodyPr>
          <a:lstStyle/>
          <a:p>
            <a:pPr indent="457200" lvl="0" marL="3200400" rtl="0" algn="r">
              <a:spcBef>
                <a:spcPts val="0"/>
              </a:spcBef>
              <a:spcAft>
                <a:spcPts val="0"/>
              </a:spcAft>
              <a:buClr>
                <a:schemeClr val="dk1"/>
              </a:buClr>
              <a:buSzPts val="1100"/>
              <a:buFont typeface="Arial"/>
              <a:buNone/>
            </a:pPr>
            <a:r>
              <a:rPr i="1" lang="it-IT">
                <a:solidFill>
                  <a:srgbClr val="FDFACF"/>
                </a:solidFill>
                <a:latin typeface="Calibri"/>
                <a:ea typeface="Calibri"/>
                <a:cs typeface="Calibri"/>
                <a:sym typeface="Calibri"/>
              </a:rPr>
              <a:t>PALERMO 20-22 GIUGNO 2022              T. Giannini   7</a:t>
            </a:r>
            <a:endParaRPr i="1">
              <a:solidFill>
                <a:srgbClr val="FDFACF"/>
              </a:solidFill>
              <a:latin typeface="Calibri"/>
              <a:ea typeface="Calibri"/>
              <a:cs typeface="Calibri"/>
              <a:sym typeface="Calibri"/>
            </a:endParaRPr>
          </a:p>
        </p:txBody>
      </p:sp>
      <p:pic>
        <p:nvPicPr>
          <p:cNvPr id="198" name="Google Shape;198;g11d17a628fc_0_170"/>
          <p:cNvPicPr preferRelativeResize="0"/>
          <p:nvPr/>
        </p:nvPicPr>
        <p:blipFill>
          <a:blip r:embed="rId3">
            <a:alphaModFix/>
          </a:blip>
          <a:stretch>
            <a:fillRect/>
          </a:stretch>
        </p:blipFill>
        <p:spPr>
          <a:xfrm>
            <a:off x="4403100" y="1014100"/>
            <a:ext cx="4631475" cy="4631475"/>
          </a:xfrm>
          <a:prstGeom prst="rect">
            <a:avLst/>
          </a:prstGeom>
          <a:noFill/>
          <a:ln>
            <a:noFill/>
          </a:ln>
        </p:spPr>
      </p:pic>
      <p:pic>
        <p:nvPicPr>
          <p:cNvPr id="199" name="Google Shape;199;g11d17a628fc_0_170"/>
          <p:cNvPicPr preferRelativeResize="0"/>
          <p:nvPr/>
        </p:nvPicPr>
        <p:blipFill>
          <a:blip r:embed="rId4">
            <a:alphaModFix/>
          </a:blip>
          <a:stretch>
            <a:fillRect/>
          </a:stretch>
        </p:blipFill>
        <p:spPr>
          <a:xfrm>
            <a:off x="118475" y="1042650"/>
            <a:ext cx="4147324" cy="3924225"/>
          </a:xfrm>
          <a:prstGeom prst="rect">
            <a:avLst/>
          </a:prstGeom>
          <a:noFill/>
          <a:ln>
            <a:noFill/>
          </a:ln>
        </p:spPr>
      </p:pic>
      <p:sp>
        <p:nvSpPr>
          <p:cNvPr id="200" name="Google Shape;200;g11d17a628fc_0_170"/>
          <p:cNvSpPr txBox="1"/>
          <p:nvPr/>
        </p:nvSpPr>
        <p:spPr>
          <a:xfrm>
            <a:off x="2911500" y="5088225"/>
            <a:ext cx="14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Giannini+ 2022</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205" name="Shape 205"/>
        <p:cNvGrpSpPr/>
        <p:nvPr/>
      </p:nvGrpSpPr>
      <p:grpSpPr>
        <a:xfrm>
          <a:off x="0" y="0"/>
          <a:ext cx="0" cy="0"/>
          <a:chOff x="0" y="0"/>
          <a:chExt cx="0" cy="0"/>
        </a:xfrm>
      </p:grpSpPr>
      <p:sp>
        <p:nvSpPr>
          <p:cNvPr id="206" name="Google Shape;206;g135545eaebc_0_6"/>
          <p:cNvSpPr txBox="1"/>
          <p:nvPr>
            <p:ph type="title"/>
          </p:nvPr>
        </p:nvSpPr>
        <p:spPr>
          <a:xfrm>
            <a:off x="847200" y="57877"/>
            <a:ext cx="8229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                  </a:t>
            </a:r>
            <a:r>
              <a:rPr b="1" lang="it-IT"/>
              <a:t>LBT spectra of Gaia </a:t>
            </a:r>
            <a:r>
              <a:rPr b="1" lang="it-IT"/>
              <a:t>alerts</a:t>
            </a:r>
            <a:endParaRPr b="1"/>
          </a:p>
        </p:txBody>
      </p:sp>
      <p:sp>
        <p:nvSpPr>
          <p:cNvPr id="207" name="Google Shape;207;g135545eaebc_0_6"/>
          <p:cNvSpPr txBox="1"/>
          <p:nvPr/>
        </p:nvSpPr>
        <p:spPr>
          <a:xfrm>
            <a:off x="0" y="6454825"/>
            <a:ext cx="9144000" cy="400200"/>
          </a:xfrm>
          <a:prstGeom prst="rect">
            <a:avLst/>
          </a:prstGeom>
          <a:noFill/>
          <a:ln>
            <a:noFill/>
          </a:ln>
        </p:spPr>
        <p:txBody>
          <a:bodyPr anchorCtr="0" anchor="t" bIns="91425" lIns="91425" spcFirstLastPara="1" rIns="91425" wrap="square" tIns="91425">
            <a:spAutoFit/>
          </a:bodyPr>
          <a:lstStyle/>
          <a:p>
            <a:pPr indent="457200" lvl="0" marL="3200400" rtl="0" algn="r">
              <a:spcBef>
                <a:spcPts val="0"/>
              </a:spcBef>
              <a:spcAft>
                <a:spcPts val="0"/>
              </a:spcAft>
              <a:buClr>
                <a:schemeClr val="dk1"/>
              </a:buClr>
              <a:buSzPts val="1100"/>
              <a:buFont typeface="Arial"/>
              <a:buNone/>
            </a:pPr>
            <a:r>
              <a:rPr i="1" lang="it-IT">
                <a:solidFill>
                  <a:srgbClr val="FDFACF"/>
                </a:solidFill>
                <a:latin typeface="Calibri"/>
                <a:ea typeface="Calibri"/>
                <a:cs typeface="Calibri"/>
                <a:sym typeface="Calibri"/>
              </a:rPr>
              <a:t>PALERMO 20-22 GIUGNO 2022              T. Giannini     8 </a:t>
            </a:r>
            <a:endParaRPr i="1">
              <a:solidFill>
                <a:srgbClr val="FDFACF"/>
              </a:solidFill>
              <a:latin typeface="Calibri"/>
              <a:ea typeface="Calibri"/>
              <a:cs typeface="Calibri"/>
              <a:sym typeface="Calibri"/>
            </a:endParaRPr>
          </a:p>
        </p:txBody>
      </p:sp>
      <p:pic>
        <p:nvPicPr>
          <p:cNvPr id="208" name="Google Shape;208;g135545eaebc_0_6"/>
          <p:cNvPicPr preferRelativeResize="0"/>
          <p:nvPr/>
        </p:nvPicPr>
        <p:blipFill>
          <a:blip r:embed="rId3">
            <a:alphaModFix/>
          </a:blip>
          <a:stretch>
            <a:fillRect/>
          </a:stretch>
        </p:blipFill>
        <p:spPr>
          <a:xfrm>
            <a:off x="171225" y="817150"/>
            <a:ext cx="4816998" cy="1915375"/>
          </a:xfrm>
          <a:prstGeom prst="rect">
            <a:avLst/>
          </a:prstGeom>
          <a:noFill/>
          <a:ln>
            <a:noFill/>
          </a:ln>
        </p:spPr>
      </p:pic>
      <p:pic>
        <p:nvPicPr>
          <p:cNvPr id="209" name="Google Shape;209;g135545eaebc_0_6"/>
          <p:cNvPicPr preferRelativeResize="0"/>
          <p:nvPr/>
        </p:nvPicPr>
        <p:blipFill>
          <a:blip r:embed="rId4">
            <a:alphaModFix/>
          </a:blip>
          <a:stretch>
            <a:fillRect/>
          </a:stretch>
        </p:blipFill>
        <p:spPr>
          <a:xfrm>
            <a:off x="5087075" y="845700"/>
            <a:ext cx="3733402" cy="1915374"/>
          </a:xfrm>
          <a:prstGeom prst="rect">
            <a:avLst/>
          </a:prstGeom>
          <a:noFill/>
          <a:ln>
            <a:noFill/>
          </a:ln>
        </p:spPr>
      </p:pic>
      <p:pic>
        <p:nvPicPr>
          <p:cNvPr id="210" name="Google Shape;210;g135545eaebc_0_6"/>
          <p:cNvPicPr preferRelativeResize="0"/>
          <p:nvPr/>
        </p:nvPicPr>
        <p:blipFill>
          <a:blip r:embed="rId5">
            <a:alphaModFix/>
          </a:blip>
          <a:stretch>
            <a:fillRect/>
          </a:stretch>
        </p:blipFill>
        <p:spPr>
          <a:xfrm>
            <a:off x="171225" y="3636150"/>
            <a:ext cx="4474076" cy="2029500"/>
          </a:xfrm>
          <a:prstGeom prst="rect">
            <a:avLst/>
          </a:prstGeom>
          <a:noFill/>
          <a:ln>
            <a:noFill/>
          </a:ln>
        </p:spPr>
      </p:pic>
      <p:pic>
        <p:nvPicPr>
          <p:cNvPr id="211" name="Google Shape;211;g135545eaebc_0_6"/>
          <p:cNvPicPr preferRelativeResize="0"/>
          <p:nvPr/>
        </p:nvPicPr>
        <p:blipFill>
          <a:blip r:embed="rId6">
            <a:alphaModFix/>
          </a:blip>
          <a:stretch>
            <a:fillRect/>
          </a:stretch>
        </p:blipFill>
        <p:spPr>
          <a:xfrm>
            <a:off x="78475" y="2180150"/>
            <a:ext cx="2381082" cy="1178899"/>
          </a:xfrm>
          <a:prstGeom prst="rect">
            <a:avLst/>
          </a:prstGeom>
          <a:noFill/>
          <a:ln>
            <a:noFill/>
          </a:ln>
        </p:spPr>
      </p:pic>
      <p:pic>
        <p:nvPicPr>
          <p:cNvPr id="212" name="Google Shape;212;g135545eaebc_0_6"/>
          <p:cNvPicPr preferRelativeResize="0"/>
          <p:nvPr/>
        </p:nvPicPr>
        <p:blipFill>
          <a:blip r:embed="rId7">
            <a:alphaModFix/>
          </a:blip>
          <a:stretch>
            <a:fillRect/>
          </a:stretch>
        </p:blipFill>
        <p:spPr>
          <a:xfrm>
            <a:off x="7150075" y="2237481"/>
            <a:ext cx="1926723" cy="952069"/>
          </a:xfrm>
          <a:prstGeom prst="rect">
            <a:avLst/>
          </a:prstGeom>
          <a:noFill/>
          <a:ln>
            <a:noFill/>
          </a:ln>
        </p:spPr>
      </p:pic>
      <p:pic>
        <p:nvPicPr>
          <p:cNvPr id="213" name="Google Shape;213;g135545eaebc_0_6"/>
          <p:cNvPicPr preferRelativeResize="0"/>
          <p:nvPr/>
        </p:nvPicPr>
        <p:blipFill>
          <a:blip r:embed="rId8">
            <a:alphaModFix/>
          </a:blip>
          <a:stretch>
            <a:fillRect/>
          </a:stretch>
        </p:blipFill>
        <p:spPr>
          <a:xfrm>
            <a:off x="4988225" y="3636150"/>
            <a:ext cx="4024950" cy="1951150"/>
          </a:xfrm>
          <a:prstGeom prst="rect">
            <a:avLst/>
          </a:prstGeom>
          <a:noFill/>
          <a:ln>
            <a:noFill/>
          </a:ln>
        </p:spPr>
      </p:pic>
      <p:pic>
        <p:nvPicPr>
          <p:cNvPr id="214" name="Google Shape;214;g135545eaebc_0_6"/>
          <p:cNvPicPr preferRelativeResize="0"/>
          <p:nvPr/>
        </p:nvPicPr>
        <p:blipFill>
          <a:blip r:embed="rId9">
            <a:alphaModFix/>
          </a:blip>
          <a:stretch>
            <a:fillRect/>
          </a:stretch>
        </p:blipFill>
        <p:spPr>
          <a:xfrm>
            <a:off x="121275" y="5353387"/>
            <a:ext cx="2381076" cy="1191688"/>
          </a:xfrm>
          <a:prstGeom prst="rect">
            <a:avLst/>
          </a:prstGeom>
          <a:noFill/>
          <a:ln>
            <a:noFill/>
          </a:ln>
        </p:spPr>
      </p:pic>
      <p:sp>
        <p:nvSpPr>
          <p:cNvPr id="215" name="Google Shape;215;g135545eaebc_0_6"/>
          <p:cNvSpPr txBox="1"/>
          <p:nvPr/>
        </p:nvSpPr>
        <p:spPr>
          <a:xfrm>
            <a:off x="2040950" y="1073825"/>
            <a:ext cx="28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lightcurve rising, lines in emission</a:t>
            </a:r>
            <a:endParaRPr>
              <a:latin typeface="Calibri"/>
              <a:ea typeface="Calibri"/>
              <a:cs typeface="Calibri"/>
              <a:sym typeface="Calibri"/>
            </a:endParaRPr>
          </a:p>
        </p:txBody>
      </p:sp>
      <p:sp>
        <p:nvSpPr>
          <p:cNvPr id="216" name="Google Shape;216;g135545eaebc_0_6"/>
          <p:cNvSpPr txBox="1"/>
          <p:nvPr/>
        </p:nvSpPr>
        <p:spPr>
          <a:xfrm>
            <a:off x="7072100" y="1138100"/>
            <a:ext cx="13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a ‘classical’ EXor</a:t>
            </a:r>
            <a:endParaRPr>
              <a:latin typeface="Calibri"/>
              <a:ea typeface="Calibri"/>
              <a:cs typeface="Calibri"/>
              <a:sym typeface="Calibri"/>
            </a:endParaRPr>
          </a:p>
        </p:txBody>
      </p:sp>
      <p:sp>
        <p:nvSpPr>
          <p:cNvPr id="217" name="Google Shape;217;g135545eaebc_0_6"/>
          <p:cNvSpPr txBox="1"/>
          <p:nvPr/>
        </p:nvSpPr>
        <p:spPr>
          <a:xfrm>
            <a:off x="2658200" y="3946375"/>
            <a:ext cx="15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a ‘classical’ FUor?</a:t>
            </a:r>
            <a:endParaRPr>
              <a:latin typeface="Calibri"/>
              <a:ea typeface="Calibri"/>
              <a:cs typeface="Calibri"/>
              <a:sym typeface="Calibri"/>
            </a:endParaRPr>
          </a:p>
        </p:txBody>
      </p:sp>
      <p:sp>
        <p:nvSpPr>
          <p:cNvPr id="218" name="Google Shape;218;g135545eaebc_0_6"/>
          <p:cNvSpPr txBox="1"/>
          <p:nvPr/>
        </p:nvSpPr>
        <p:spPr>
          <a:xfrm>
            <a:off x="6047400" y="3977825"/>
            <a:ext cx="12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what is this?</a:t>
            </a:r>
            <a:endParaRPr>
              <a:latin typeface="Calibri"/>
              <a:ea typeface="Calibri"/>
              <a:cs typeface="Calibri"/>
              <a:sym typeface="Calibri"/>
            </a:endParaRPr>
          </a:p>
        </p:txBody>
      </p:sp>
      <p:pic>
        <p:nvPicPr>
          <p:cNvPr id="219" name="Google Shape;219;g135545eaebc_0_6"/>
          <p:cNvPicPr preferRelativeResize="0"/>
          <p:nvPr/>
        </p:nvPicPr>
        <p:blipFill>
          <a:blip r:embed="rId10">
            <a:alphaModFix/>
          </a:blip>
          <a:stretch>
            <a:fillRect/>
          </a:stretch>
        </p:blipFill>
        <p:spPr>
          <a:xfrm>
            <a:off x="4988225" y="5280500"/>
            <a:ext cx="2199101" cy="1094200"/>
          </a:xfrm>
          <a:prstGeom prst="rect">
            <a:avLst/>
          </a:prstGeom>
          <a:noFill/>
          <a:ln>
            <a:noFill/>
          </a:ln>
        </p:spPr>
      </p:pic>
      <p:sp>
        <p:nvSpPr>
          <p:cNvPr id="220" name="Google Shape;220;g135545eaebc_0_6"/>
          <p:cNvSpPr txBox="1"/>
          <p:nvPr/>
        </p:nvSpPr>
        <p:spPr>
          <a:xfrm>
            <a:off x="7428925" y="5908850"/>
            <a:ext cx="15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Giannini+ in prep</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225" name="Shape 225"/>
        <p:cNvGrpSpPr/>
        <p:nvPr/>
      </p:nvGrpSpPr>
      <p:grpSpPr>
        <a:xfrm>
          <a:off x="0" y="0"/>
          <a:ext cx="0" cy="0"/>
          <a:chOff x="0" y="0"/>
          <a:chExt cx="0" cy="0"/>
        </a:xfrm>
      </p:grpSpPr>
      <p:sp>
        <p:nvSpPr>
          <p:cNvPr id="226" name="Google Shape;226;g10160f46edf_0_52"/>
          <p:cNvSpPr/>
          <p:nvPr/>
        </p:nvSpPr>
        <p:spPr>
          <a:xfrm>
            <a:off x="338100" y="834925"/>
            <a:ext cx="8229600" cy="1108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10160f46edf_0_52"/>
          <p:cNvSpPr txBox="1"/>
          <p:nvPr>
            <p:ph type="title"/>
          </p:nvPr>
        </p:nvSpPr>
        <p:spPr>
          <a:xfrm>
            <a:off x="457200" y="34475"/>
            <a:ext cx="8686800" cy="673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FDFACF"/>
              </a:buClr>
              <a:buSzPts val="3600"/>
              <a:buFont typeface="Century Gothic"/>
              <a:buNone/>
            </a:pPr>
            <a:r>
              <a:rPr b="1" lang="it-IT"/>
              <a:t>The </a:t>
            </a:r>
            <a:r>
              <a:rPr b="1" lang="it-IT"/>
              <a:t>EXORCISM program  </a:t>
            </a:r>
            <a:endParaRPr b="1"/>
          </a:p>
        </p:txBody>
      </p:sp>
      <p:sp>
        <p:nvSpPr>
          <p:cNvPr id="228" name="Google Shape;228;g10160f46edf_0_52"/>
          <p:cNvSpPr txBox="1"/>
          <p:nvPr>
            <p:ph idx="11" type="ftr"/>
          </p:nvPr>
        </p:nvSpPr>
        <p:spPr>
          <a:xfrm>
            <a:off x="142850" y="6981313"/>
            <a:ext cx="8229600" cy="441300"/>
          </a:xfrm>
          <a:prstGeom prst="rect">
            <a:avLst/>
          </a:prstGeom>
          <a:noFill/>
          <a:ln>
            <a:noFill/>
          </a:ln>
        </p:spPr>
        <p:txBody>
          <a:bodyPr anchorCtr="0" anchor="ctr" bIns="45700" lIns="91425" spcFirstLastPara="1" rIns="91425" wrap="square" tIns="45700">
            <a:noAutofit/>
          </a:bodyPr>
          <a:lstStyle/>
          <a:p>
            <a:pPr indent="-317500" lvl="0" marL="457200" rtl="0" algn="r">
              <a:lnSpc>
                <a:spcPct val="100000"/>
              </a:lnSpc>
              <a:spcBef>
                <a:spcPts val="0"/>
              </a:spcBef>
              <a:spcAft>
                <a:spcPts val="0"/>
              </a:spcAft>
              <a:buSzPts val="1400"/>
              <a:buAutoNum type="arabicPeriod"/>
            </a:pPr>
            <a:r>
              <a:rPr lang="it-IT"/>
              <a:t>STRADE  25-26 Nov 2021              T. Giannini - EXorcism</a:t>
            </a:r>
            <a:endParaRPr/>
          </a:p>
        </p:txBody>
      </p:sp>
      <p:grpSp>
        <p:nvGrpSpPr>
          <p:cNvPr id="229" name="Google Shape;229;g10160f46edf_0_52"/>
          <p:cNvGrpSpPr/>
          <p:nvPr/>
        </p:nvGrpSpPr>
        <p:grpSpPr>
          <a:xfrm>
            <a:off x="342938" y="5248375"/>
            <a:ext cx="3972000" cy="1142100"/>
            <a:chOff x="276225" y="5057775"/>
            <a:chExt cx="3972000" cy="1142100"/>
          </a:xfrm>
        </p:grpSpPr>
        <p:sp>
          <p:nvSpPr>
            <p:cNvPr id="230" name="Google Shape;230;g10160f46edf_0_52"/>
            <p:cNvSpPr/>
            <p:nvPr/>
          </p:nvSpPr>
          <p:spPr>
            <a:xfrm>
              <a:off x="276225" y="5057775"/>
              <a:ext cx="3972000" cy="11421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10160f46edf_0_52"/>
            <p:cNvSpPr txBox="1"/>
            <p:nvPr/>
          </p:nvSpPr>
          <p:spPr>
            <a:xfrm>
              <a:off x="381000" y="5160100"/>
              <a:ext cx="3791100" cy="1015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1" i="0" lang="it-IT" sz="1800" u="none" cap="none" strike="noStrike">
                  <a:solidFill>
                    <a:srgbClr val="000000"/>
                  </a:solidFill>
                  <a:latin typeface="Calibri"/>
                  <a:ea typeface="Calibri"/>
                  <a:cs typeface="Calibri"/>
                  <a:sym typeface="Calibri"/>
                </a:rPr>
                <a:t>100% HI lines in emission </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it-IT" sz="1800" u="none" cap="none" strike="noStrike">
                  <a:solidFill>
                    <a:srgbClr val="000000"/>
                  </a:solidFill>
                  <a:latin typeface="Calibri"/>
                  <a:ea typeface="Calibri"/>
                  <a:cs typeface="Calibri"/>
                  <a:sym typeface="Calibri"/>
                </a:rPr>
                <a:t>90% forbidden lines ([OI]630 nm)</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it-IT" sz="1800" u="none" cap="none" strike="noStrike">
                  <a:solidFill>
                    <a:srgbClr val="000000"/>
                  </a:solidFill>
                  <a:latin typeface="Calibri"/>
                  <a:ea typeface="Calibri"/>
                  <a:cs typeface="Calibri"/>
                  <a:sym typeface="Calibri"/>
                </a:rPr>
                <a:t>Several with Balmer jump</a:t>
              </a:r>
              <a:endParaRPr b="1" i="0" sz="1800" u="none" cap="none" strike="noStrike">
                <a:solidFill>
                  <a:srgbClr val="000000"/>
                </a:solidFill>
                <a:latin typeface="Calibri"/>
                <a:ea typeface="Calibri"/>
                <a:cs typeface="Calibri"/>
                <a:sym typeface="Calibri"/>
              </a:endParaRPr>
            </a:p>
          </p:txBody>
        </p:sp>
      </p:grpSp>
      <p:sp>
        <p:nvSpPr>
          <p:cNvPr id="232" name="Google Shape;232;g10160f46edf_0_52"/>
          <p:cNvSpPr txBox="1"/>
          <p:nvPr/>
        </p:nvSpPr>
        <p:spPr>
          <a:xfrm>
            <a:off x="379350" y="929600"/>
            <a:ext cx="8147100" cy="11082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1" i="0" lang="it-IT" sz="2000" u="none" cap="none" strike="noStrike">
                <a:solidFill>
                  <a:schemeClr val="dk1"/>
                </a:solidFill>
                <a:latin typeface="Calibri"/>
                <a:ea typeface="Calibri"/>
                <a:cs typeface="Calibri"/>
                <a:sym typeface="Calibri"/>
              </a:rPr>
              <a:t>EXORCISM: LBT low-resolution spectroscopy with MODS and LUCI</a:t>
            </a:r>
            <a:endParaRPr b="1"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1" i="0" lang="it-IT" sz="2000" u="none" cap="none" strike="noStrike">
                <a:solidFill>
                  <a:schemeClr val="dk1"/>
                </a:solidFill>
                <a:latin typeface="Calibri"/>
                <a:ea typeface="Calibri"/>
                <a:cs typeface="Calibri"/>
                <a:sym typeface="Calibri"/>
              </a:rPr>
              <a:t>14 objects monitored  with MODS and LUCI (Giannini</a:t>
            </a:r>
            <a:r>
              <a:rPr b="1" lang="it-IT" sz="2000">
                <a:solidFill>
                  <a:schemeClr val="dk1"/>
                </a:solidFill>
                <a:latin typeface="Calibri"/>
                <a:ea typeface="Calibri"/>
                <a:cs typeface="Calibri"/>
                <a:sym typeface="Calibri"/>
              </a:rPr>
              <a:t>+2022</a:t>
            </a:r>
            <a:r>
              <a:rPr b="1" i="0" lang="it-IT" sz="2000" u="none" cap="none" strike="noStrike">
                <a:solidFill>
                  <a:schemeClr val="dk1"/>
                </a:solidFill>
                <a:latin typeface="Calibri"/>
                <a:ea typeface="Calibri"/>
                <a:cs typeface="Calibri"/>
                <a:sym typeface="Calibri"/>
              </a:rPr>
              <a:t>)</a:t>
            </a:r>
            <a:endParaRPr b="1"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1" i="0" lang="it-IT" sz="2000" u="none" cap="none" strike="noStrike">
                <a:solidFill>
                  <a:schemeClr val="dk1"/>
                </a:solidFill>
                <a:latin typeface="Calibri"/>
                <a:ea typeface="Calibri"/>
                <a:cs typeface="Calibri"/>
                <a:sym typeface="Calibri"/>
              </a:rPr>
              <a:t>4 outbursts found : V1118 Ori, NY Ori, ASASSN-13db and iPTF15afq</a:t>
            </a:r>
            <a:endParaRPr b="1" i="0" sz="2000" u="none" cap="none" strike="noStrike">
              <a:solidFill>
                <a:schemeClr val="dk1"/>
              </a:solidFill>
              <a:latin typeface="Calibri"/>
              <a:ea typeface="Calibri"/>
              <a:cs typeface="Calibri"/>
              <a:sym typeface="Calibri"/>
            </a:endParaRPr>
          </a:p>
        </p:txBody>
      </p:sp>
      <p:sp>
        <p:nvSpPr>
          <p:cNvPr id="233" name="Google Shape;233;g10160f46edf_0_52"/>
          <p:cNvSpPr txBox="1"/>
          <p:nvPr/>
        </p:nvSpPr>
        <p:spPr>
          <a:xfrm>
            <a:off x="142850" y="6390475"/>
            <a:ext cx="8928000" cy="400200"/>
          </a:xfrm>
          <a:prstGeom prst="rect">
            <a:avLst/>
          </a:prstGeom>
          <a:noFill/>
          <a:ln>
            <a:noFill/>
          </a:ln>
        </p:spPr>
        <p:txBody>
          <a:bodyPr anchorCtr="0" anchor="t" bIns="91425" lIns="91425" spcFirstLastPara="1" rIns="91425" wrap="square" tIns="91425">
            <a:spAutoFit/>
          </a:bodyPr>
          <a:lstStyle/>
          <a:p>
            <a:pPr indent="457200" lvl="0" marL="3200400" rtl="0" algn="r">
              <a:spcBef>
                <a:spcPts val="0"/>
              </a:spcBef>
              <a:spcAft>
                <a:spcPts val="0"/>
              </a:spcAft>
              <a:buClr>
                <a:schemeClr val="dk1"/>
              </a:buClr>
              <a:buSzPts val="1100"/>
              <a:buFont typeface="Arial"/>
              <a:buNone/>
            </a:pPr>
            <a:r>
              <a:rPr i="1" lang="it-IT">
                <a:solidFill>
                  <a:srgbClr val="FDFACF"/>
                </a:solidFill>
                <a:latin typeface="Calibri"/>
                <a:ea typeface="Calibri"/>
                <a:cs typeface="Calibri"/>
                <a:sym typeface="Calibri"/>
              </a:rPr>
              <a:t>PALERMO 20-22 GIUGNO 2022              T. Giannini    9</a:t>
            </a:r>
            <a:endParaRPr b="0" i="1" sz="1400" u="none" cap="none" strike="noStrike">
              <a:solidFill>
                <a:srgbClr val="FDFACF"/>
              </a:solidFill>
              <a:latin typeface="Calibri"/>
              <a:ea typeface="Calibri"/>
              <a:cs typeface="Calibri"/>
              <a:sym typeface="Calibri"/>
            </a:endParaRPr>
          </a:p>
        </p:txBody>
      </p:sp>
      <p:grpSp>
        <p:nvGrpSpPr>
          <p:cNvPr id="234" name="Google Shape;234;g10160f46edf_0_52"/>
          <p:cNvGrpSpPr/>
          <p:nvPr/>
        </p:nvGrpSpPr>
        <p:grpSpPr>
          <a:xfrm>
            <a:off x="4772020" y="2100510"/>
            <a:ext cx="4279407" cy="3082851"/>
            <a:chOff x="4330288" y="1995085"/>
            <a:chExt cx="4585734" cy="3061421"/>
          </a:xfrm>
        </p:grpSpPr>
        <p:grpSp>
          <p:nvGrpSpPr>
            <p:cNvPr id="235" name="Google Shape;235;g10160f46edf_0_52"/>
            <p:cNvGrpSpPr/>
            <p:nvPr/>
          </p:nvGrpSpPr>
          <p:grpSpPr>
            <a:xfrm>
              <a:off x="4335356" y="1995085"/>
              <a:ext cx="4580666" cy="2953648"/>
              <a:chOff x="3619506" y="1982972"/>
              <a:chExt cx="4580666" cy="2953648"/>
            </a:xfrm>
          </p:grpSpPr>
          <p:grpSp>
            <p:nvGrpSpPr>
              <p:cNvPr id="236" name="Google Shape;236;g10160f46edf_0_52"/>
              <p:cNvGrpSpPr/>
              <p:nvPr/>
            </p:nvGrpSpPr>
            <p:grpSpPr>
              <a:xfrm>
                <a:off x="3619506" y="1982972"/>
                <a:ext cx="3412771" cy="2953648"/>
                <a:chOff x="4138631" y="1952172"/>
                <a:chExt cx="3412771" cy="2953648"/>
              </a:xfrm>
            </p:grpSpPr>
            <p:pic>
              <p:nvPicPr>
                <p:cNvPr id="237" name="Google Shape;237;g10160f46edf_0_52"/>
                <p:cNvPicPr preferRelativeResize="0"/>
                <p:nvPr/>
              </p:nvPicPr>
              <p:blipFill rotWithShape="1">
                <a:blip r:embed="rId3">
                  <a:alphaModFix/>
                </a:blip>
                <a:srcRect b="0" l="0" r="0" t="0"/>
                <a:stretch/>
              </p:blipFill>
              <p:spPr>
                <a:xfrm>
                  <a:off x="4138631" y="1952172"/>
                  <a:ext cx="3412771" cy="2953648"/>
                </a:xfrm>
                <a:prstGeom prst="rect">
                  <a:avLst/>
                </a:prstGeom>
                <a:noFill/>
                <a:ln>
                  <a:noFill/>
                </a:ln>
              </p:spPr>
            </p:pic>
            <p:sp>
              <p:nvSpPr>
                <p:cNvPr id="238" name="Google Shape;238;g10160f46edf_0_52"/>
                <p:cNvSpPr/>
                <p:nvPr/>
              </p:nvSpPr>
              <p:spPr>
                <a:xfrm>
                  <a:off x="4516950" y="2777275"/>
                  <a:ext cx="2854500" cy="591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9" name="Google Shape;239;g10160f46edf_0_52"/>
              <p:cNvPicPr preferRelativeResize="0"/>
              <p:nvPr/>
            </p:nvPicPr>
            <p:blipFill rotWithShape="1">
              <a:blip r:embed="rId4">
                <a:alphaModFix/>
              </a:blip>
              <a:srcRect b="0" l="0" r="0" t="0"/>
              <a:stretch/>
            </p:blipFill>
            <p:spPr>
              <a:xfrm>
                <a:off x="6309821" y="3330257"/>
                <a:ext cx="1890351" cy="1606355"/>
              </a:xfrm>
              <a:prstGeom prst="rect">
                <a:avLst/>
              </a:prstGeom>
              <a:noFill/>
              <a:ln>
                <a:noFill/>
              </a:ln>
            </p:spPr>
          </p:pic>
          <p:sp>
            <p:nvSpPr>
              <p:cNvPr id="240" name="Google Shape;240;g10160f46edf_0_52"/>
              <p:cNvSpPr txBox="1"/>
              <p:nvPr/>
            </p:nvSpPr>
            <p:spPr>
              <a:xfrm>
                <a:off x="7032279" y="2808084"/>
                <a:ext cx="1071300" cy="6114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Calibri"/>
                    <a:ea typeface="Calibri"/>
                    <a:cs typeface="Calibri"/>
                    <a:sym typeface="Calibri"/>
                  </a:rPr>
                  <a:t>iPTF15afq</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it-IT" sz="1400" u="none" cap="none" strike="noStrike">
                    <a:solidFill>
                      <a:schemeClr val="dk1"/>
                    </a:solidFill>
                    <a:latin typeface="Calibri"/>
                    <a:ea typeface="Calibri"/>
                    <a:cs typeface="Calibri"/>
                    <a:sym typeface="Calibri"/>
                  </a:rPr>
                  <a:t>𝚫V=6 mag </a:t>
                </a:r>
                <a:endParaRPr b="1" i="0" sz="1400" u="none" cap="none" strike="noStrike">
                  <a:solidFill>
                    <a:srgbClr val="000000"/>
                  </a:solidFill>
                  <a:latin typeface="Calibri"/>
                  <a:ea typeface="Calibri"/>
                  <a:cs typeface="Calibri"/>
                  <a:sym typeface="Calibri"/>
                </a:endParaRPr>
              </a:p>
            </p:txBody>
          </p:sp>
        </p:grpSp>
        <p:sp>
          <p:nvSpPr>
            <p:cNvPr id="241" name="Google Shape;241;g10160f46edf_0_52"/>
            <p:cNvSpPr txBox="1"/>
            <p:nvPr/>
          </p:nvSpPr>
          <p:spPr>
            <a:xfrm>
              <a:off x="4330288" y="4659006"/>
              <a:ext cx="752400" cy="39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Calibri"/>
                  <a:ea typeface="Calibri"/>
                  <a:cs typeface="Calibri"/>
                  <a:sym typeface="Calibri"/>
                </a:rPr>
                <a:t>LUCI</a:t>
              </a:r>
              <a:endParaRPr b="1" i="0" sz="1400" u="none" cap="none" strike="noStrike">
                <a:solidFill>
                  <a:srgbClr val="000000"/>
                </a:solidFill>
                <a:latin typeface="Calibri"/>
                <a:ea typeface="Calibri"/>
                <a:cs typeface="Calibri"/>
                <a:sym typeface="Calibri"/>
              </a:endParaRPr>
            </a:p>
          </p:txBody>
        </p:sp>
      </p:grpSp>
      <p:grpSp>
        <p:nvGrpSpPr>
          <p:cNvPr id="242" name="Google Shape;242;g10160f46edf_0_52"/>
          <p:cNvGrpSpPr/>
          <p:nvPr/>
        </p:nvGrpSpPr>
        <p:grpSpPr>
          <a:xfrm>
            <a:off x="133325" y="2103758"/>
            <a:ext cx="4472225" cy="3099572"/>
            <a:chOff x="23069" y="2038034"/>
            <a:chExt cx="4815575" cy="3053766"/>
          </a:xfrm>
        </p:grpSpPr>
        <p:grpSp>
          <p:nvGrpSpPr>
            <p:cNvPr id="243" name="Google Shape;243;g10160f46edf_0_52"/>
            <p:cNvGrpSpPr/>
            <p:nvPr/>
          </p:nvGrpSpPr>
          <p:grpSpPr>
            <a:xfrm>
              <a:off x="1162075" y="2038034"/>
              <a:ext cx="3676569" cy="2948548"/>
              <a:chOff x="181050" y="2075013"/>
              <a:chExt cx="3876601" cy="3658249"/>
            </a:xfrm>
          </p:grpSpPr>
          <p:pic>
            <p:nvPicPr>
              <p:cNvPr id="244" name="Google Shape;244;g10160f46edf_0_52"/>
              <p:cNvPicPr preferRelativeResize="0"/>
              <p:nvPr/>
            </p:nvPicPr>
            <p:blipFill rotWithShape="1">
              <a:blip r:embed="rId5">
                <a:alphaModFix/>
              </a:blip>
              <a:srcRect b="0" l="0" r="0" t="0"/>
              <a:stretch/>
            </p:blipFill>
            <p:spPr>
              <a:xfrm>
                <a:off x="181050" y="2075013"/>
                <a:ext cx="3876601" cy="3658249"/>
              </a:xfrm>
              <a:prstGeom prst="rect">
                <a:avLst/>
              </a:prstGeom>
              <a:noFill/>
              <a:ln>
                <a:noFill/>
              </a:ln>
            </p:spPr>
          </p:pic>
          <p:sp>
            <p:nvSpPr>
              <p:cNvPr id="245" name="Google Shape;245;g10160f46edf_0_52"/>
              <p:cNvSpPr/>
              <p:nvPr/>
            </p:nvSpPr>
            <p:spPr>
              <a:xfrm>
                <a:off x="581025" y="2771775"/>
                <a:ext cx="3286200" cy="552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6" name="Google Shape;246;g10160f46edf_0_52"/>
            <p:cNvPicPr preferRelativeResize="0"/>
            <p:nvPr/>
          </p:nvPicPr>
          <p:blipFill rotWithShape="1">
            <a:blip r:embed="rId6">
              <a:alphaModFix/>
            </a:blip>
            <a:srcRect b="0" l="0" r="0" t="0"/>
            <a:stretch/>
          </p:blipFill>
          <p:spPr>
            <a:xfrm>
              <a:off x="115375" y="3047728"/>
              <a:ext cx="1913132" cy="1686652"/>
            </a:xfrm>
            <a:prstGeom prst="rect">
              <a:avLst/>
            </a:prstGeom>
            <a:noFill/>
            <a:ln>
              <a:noFill/>
            </a:ln>
          </p:spPr>
        </p:pic>
        <p:sp>
          <p:nvSpPr>
            <p:cNvPr id="247" name="Google Shape;247;g10160f46edf_0_52"/>
            <p:cNvSpPr txBox="1"/>
            <p:nvPr/>
          </p:nvSpPr>
          <p:spPr>
            <a:xfrm>
              <a:off x="23069" y="2407918"/>
              <a:ext cx="1381200" cy="606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Calibri"/>
                  <a:ea typeface="Calibri"/>
                  <a:cs typeface="Calibri"/>
                  <a:sym typeface="Calibri"/>
                </a:rPr>
                <a:t>ASASSN-13db</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Calibri"/>
                  <a:ea typeface="Calibri"/>
                  <a:cs typeface="Calibri"/>
                  <a:sym typeface="Calibri"/>
                </a:rPr>
                <a:t>𝚫V=4 mag </a:t>
              </a:r>
              <a:endParaRPr b="1" i="0" sz="1400" u="none" cap="none" strike="noStrike">
                <a:solidFill>
                  <a:srgbClr val="000000"/>
                </a:solidFill>
                <a:latin typeface="Calibri"/>
                <a:ea typeface="Calibri"/>
                <a:cs typeface="Calibri"/>
                <a:sym typeface="Calibri"/>
              </a:endParaRPr>
            </a:p>
          </p:txBody>
        </p:sp>
        <p:sp>
          <p:nvSpPr>
            <p:cNvPr id="248" name="Google Shape;248;g10160f46edf_0_52"/>
            <p:cNvSpPr txBox="1"/>
            <p:nvPr/>
          </p:nvSpPr>
          <p:spPr>
            <a:xfrm>
              <a:off x="1162075" y="4697600"/>
              <a:ext cx="707400" cy="39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Calibri"/>
                  <a:ea typeface="Calibri"/>
                  <a:cs typeface="Calibri"/>
                  <a:sym typeface="Calibri"/>
                </a:rPr>
                <a:t>MODS</a:t>
              </a:r>
              <a:endParaRPr b="1" i="0" sz="1400" u="none" cap="none" strike="noStrike">
                <a:solidFill>
                  <a:srgbClr val="000000"/>
                </a:solidFill>
                <a:latin typeface="Calibri"/>
                <a:ea typeface="Calibri"/>
                <a:cs typeface="Calibri"/>
                <a:sym typeface="Calibri"/>
              </a:endParaRPr>
            </a:p>
          </p:txBody>
        </p:sp>
      </p:grpSp>
      <p:sp>
        <p:nvSpPr>
          <p:cNvPr id="249" name="Google Shape;249;g10160f46edf_0_52"/>
          <p:cNvSpPr txBox="1"/>
          <p:nvPr/>
        </p:nvSpPr>
        <p:spPr>
          <a:xfrm rot="-5400000">
            <a:off x="-17850" y="3814300"/>
            <a:ext cx="252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it-IT" sz="1200" u="none" cap="none" strike="noStrike">
                <a:solidFill>
                  <a:srgbClr val="000000"/>
                </a:solidFill>
                <a:latin typeface="Calibri"/>
                <a:ea typeface="Calibri"/>
                <a:cs typeface="Calibri"/>
                <a:sym typeface="Calibri"/>
              </a:rPr>
              <a:t>V</a:t>
            </a:r>
            <a:endParaRPr b="1" i="0" sz="1200" u="none" cap="none" strike="noStrike">
              <a:solidFill>
                <a:srgbClr val="000000"/>
              </a:solidFill>
              <a:latin typeface="Calibri"/>
              <a:ea typeface="Calibri"/>
              <a:cs typeface="Calibri"/>
              <a:sym typeface="Calibri"/>
            </a:endParaRPr>
          </a:p>
        </p:txBody>
      </p:sp>
      <p:cxnSp>
        <p:nvCxnSpPr>
          <p:cNvPr id="250" name="Google Shape;250;g10160f46edf_0_52"/>
          <p:cNvCxnSpPr/>
          <p:nvPr/>
        </p:nvCxnSpPr>
        <p:spPr>
          <a:xfrm flipH="1" rot="10800000">
            <a:off x="1647975" y="3039100"/>
            <a:ext cx="676200" cy="1447800"/>
          </a:xfrm>
          <a:prstGeom prst="straightConnector1">
            <a:avLst/>
          </a:prstGeom>
          <a:noFill/>
          <a:ln cap="flat" cmpd="sng" w="19050">
            <a:solidFill>
              <a:srgbClr val="4A86E8"/>
            </a:solidFill>
            <a:prstDash val="solid"/>
            <a:round/>
            <a:headEnd len="sm" w="sm" type="none"/>
            <a:tailEnd len="med" w="med" type="triangle"/>
          </a:ln>
        </p:spPr>
      </p:cxnSp>
      <p:cxnSp>
        <p:nvCxnSpPr>
          <p:cNvPr id="251" name="Google Shape;251;g10160f46edf_0_52"/>
          <p:cNvCxnSpPr/>
          <p:nvPr/>
        </p:nvCxnSpPr>
        <p:spPr>
          <a:xfrm flipH="1" rot="10800000">
            <a:off x="905025" y="2905600"/>
            <a:ext cx="1104900" cy="895500"/>
          </a:xfrm>
          <a:prstGeom prst="straightConnector1">
            <a:avLst/>
          </a:prstGeom>
          <a:noFill/>
          <a:ln cap="flat" cmpd="sng" w="19050">
            <a:solidFill>
              <a:srgbClr val="4A86E8"/>
            </a:solidFill>
            <a:prstDash val="solid"/>
            <a:round/>
            <a:headEnd len="sm" w="sm" type="none"/>
            <a:tailEnd len="med" w="med" type="triangle"/>
          </a:ln>
        </p:spPr>
      </p:cxnSp>
      <p:cxnSp>
        <p:nvCxnSpPr>
          <p:cNvPr id="252" name="Google Shape;252;g10160f46edf_0_52"/>
          <p:cNvCxnSpPr/>
          <p:nvPr/>
        </p:nvCxnSpPr>
        <p:spPr>
          <a:xfrm rot="10800000">
            <a:off x="5737575" y="3386475"/>
            <a:ext cx="2333700" cy="1238100"/>
          </a:xfrm>
          <a:prstGeom prst="straightConnector1">
            <a:avLst/>
          </a:prstGeom>
          <a:noFill/>
          <a:ln cap="flat" cmpd="sng" w="19050">
            <a:solidFill>
              <a:srgbClr val="4A86E8"/>
            </a:solidFill>
            <a:prstDash val="solid"/>
            <a:round/>
            <a:headEnd len="sm" w="sm" type="none"/>
            <a:tailEnd len="med" w="med" type="triangle"/>
          </a:ln>
        </p:spPr>
      </p:cxnSp>
      <p:cxnSp>
        <p:nvCxnSpPr>
          <p:cNvPr id="253" name="Google Shape;253;g10160f46edf_0_52"/>
          <p:cNvCxnSpPr/>
          <p:nvPr/>
        </p:nvCxnSpPr>
        <p:spPr>
          <a:xfrm rot="10800000">
            <a:off x="6347325" y="3176700"/>
            <a:ext cx="2428800" cy="771600"/>
          </a:xfrm>
          <a:prstGeom prst="straightConnector1">
            <a:avLst/>
          </a:prstGeom>
          <a:noFill/>
          <a:ln cap="flat" cmpd="sng" w="19050">
            <a:solidFill>
              <a:srgbClr val="4A86E8"/>
            </a:solidFill>
            <a:prstDash val="solid"/>
            <a:round/>
            <a:headEnd len="sm" w="sm" type="none"/>
            <a:tailEnd len="med" w="med" type="triangle"/>
          </a:ln>
        </p:spPr>
      </p:cxnSp>
      <p:sp>
        <p:nvSpPr>
          <p:cNvPr id="254" name="Google Shape;254;g10160f46edf_0_52"/>
          <p:cNvSpPr txBox="1"/>
          <p:nvPr/>
        </p:nvSpPr>
        <p:spPr>
          <a:xfrm>
            <a:off x="4399825" y="2683500"/>
            <a:ext cx="619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it-IT" sz="1100" u="none" cap="none" strike="noStrike">
                <a:solidFill>
                  <a:schemeClr val="dk1"/>
                </a:solidFill>
                <a:latin typeface="Calibri"/>
                <a:ea typeface="Calibri"/>
                <a:cs typeface="Calibri"/>
                <a:sym typeface="Calibri"/>
              </a:rPr>
              <a:t>-14</a:t>
            </a:r>
            <a:endParaRPr b="0" i="0" sz="1400" u="none" cap="none" strike="noStrike">
              <a:solidFill>
                <a:srgbClr val="000000"/>
              </a:solidFill>
              <a:latin typeface="Arial"/>
              <a:ea typeface="Arial"/>
              <a:cs typeface="Arial"/>
              <a:sym typeface="Arial"/>
            </a:endParaRPr>
          </a:p>
        </p:txBody>
      </p:sp>
      <p:sp>
        <p:nvSpPr>
          <p:cNvPr id="255" name="Google Shape;255;g10160f46edf_0_52"/>
          <p:cNvSpPr txBox="1"/>
          <p:nvPr/>
        </p:nvSpPr>
        <p:spPr>
          <a:xfrm>
            <a:off x="4399825" y="2905600"/>
            <a:ext cx="524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t-IT" sz="1100" u="none" cap="none" strike="noStrike">
                <a:solidFill>
                  <a:schemeClr val="dk1"/>
                </a:solidFill>
                <a:latin typeface="Calibri"/>
                <a:ea typeface="Calibri"/>
                <a:cs typeface="Calibri"/>
                <a:sym typeface="Calibri"/>
              </a:rPr>
              <a:t>-16</a:t>
            </a:r>
            <a:endParaRPr b="0" i="0" sz="1400" u="none" cap="none" strike="noStrike">
              <a:solidFill>
                <a:schemeClr val="dk1"/>
              </a:solidFill>
              <a:latin typeface="Arial"/>
              <a:ea typeface="Arial"/>
              <a:cs typeface="Arial"/>
              <a:sym typeface="Arial"/>
            </a:endParaRPr>
          </a:p>
        </p:txBody>
      </p:sp>
      <p:sp>
        <p:nvSpPr>
          <p:cNvPr id="256" name="Google Shape;256;g10160f46edf_0_52"/>
          <p:cNvSpPr txBox="1"/>
          <p:nvPr/>
        </p:nvSpPr>
        <p:spPr>
          <a:xfrm>
            <a:off x="4757113" y="3176350"/>
            <a:ext cx="524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t-IT" sz="1100" u="none" cap="none" strike="noStrike">
                <a:solidFill>
                  <a:schemeClr val="dk1"/>
                </a:solidFill>
                <a:latin typeface="Calibri"/>
                <a:ea typeface="Calibri"/>
                <a:cs typeface="Calibri"/>
                <a:sym typeface="Calibri"/>
              </a:rPr>
              <a:t>-15</a:t>
            </a:r>
            <a:endParaRPr b="0" i="0" sz="1400" u="none" cap="none" strike="noStrike">
              <a:solidFill>
                <a:schemeClr val="dk1"/>
              </a:solidFill>
              <a:latin typeface="Arial"/>
              <a:ea typeface="Arial"/>
              <a:cs typeface="Arial"/>
              <a:sym typeface="Arial"/>
            </a:endParaRPr>
          </a:p>
        </p:txBody>
      </p:sp>
      <p:sp>
        <p:nvSpPr>
          <p:cNvPr id="257" name="Google Shape;257;g10160f46edf_0_52"/>
          <p:cNvSpPr txBox="1"/>
          <p:nvPr/>
        </p:nvSpPr>
        <p:spPr>
          <a:xfrm>
            <a:off x="4757125" y="2981800"/>
            <a:ext cx="524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t-IT" sz="1100" u="none" cap="none" strike="noStrike">
                <a:solidFill>
                  <a:schemeClr val="dk1"/>
                </a:solidFill>
                <a:latin typeface="Calibri"/>
                <a:ea typeface="Calibri"/>
                <a:cs typeface="Calibri"/>
                <a:sym typeface="Calibri"/>
              </a:rPr>
              <a:t>-14</a:t>
            </a:r>
            <a:endParaRPr b="0" i="0" sz="14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xorcis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2017-06-10T23:10:58Z</dcterms:created>
  <dc:creator>simone</dc:creator>
</cp:coreProperties>
</file>